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71" r:id="rId3"/>
    <p:sldId id="280" r:id="rId4"/>
    <p:sldId id="281" r:id="rId5"/>
    <p:sldId id="282" r:id="rId6"/>
    <p:sldId id="283" r:id="rId7"/>
    <p:sldId id="287" r:id="rId8"/>
    <p:sldId id="285" r:id="rId9"/>
  </p:sldIdLst>
  <p:sldSz cx="12192000" cy="6858000"/>
  <p:notesSz cx="6858000" cy="9144000"/>
  <p:custDataLst>
    <p:tags r:id="rId1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45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C1C34-4C69-495F-BED4-9A7C3D2D8875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C0D6E-D22A-4FCE-BDB2-FAA1A16F3C3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508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8120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261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5282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1440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6838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2124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C0D6E-D22A-4FCE-BDB2-FAA1A16F3C35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46817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3384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E0A433-E9C4-4AD6-92B2-DE8C09293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283CB36-0E29-4AE7-A266-699BE2CD1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2D6140-49A9-4415-9AFB-09C71B4F6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11C3D7-156D-440E-8EAD-3DB63C9FF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D4C641-E9F8-43E9-B5E2-77998FF7E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96665221-5846-46E8-BD1B-A3D0FF4B9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622" cy="6843557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9000"/>
                  <a:lumMod val="96000"/>
                  <a:lumOff val="4000"/>
                </a:schemeClr>
              </a:gs>
              <a:gs pos="47000">
                <a:schemeClr val="accent1">
                  <a:lumMod val="33000"/>
                  <a:lumOff val="67000"/>
                  <a:alpha val="23000"/>
                </a:schemeClr>
              </a:gs>
            </a:gsLst>
            <a:lin ang="10800000" scaled="0"/>
            <a:tileRect/>
          </a:gradFill>
        </p:spPr>
      </p:pic>
    </p:spTree>
    <p:extLst>
      <p:ext uri="{BB962C8B-B14F-4D97-AF65-F5344CB8AC3E}">
        <p14:creationId xmlns:p14="http://schemas.microsoft.com/office/powerpoint/2010/main" val="377087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A559D3-0AAB-4B6D-9137-8D18CC15C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4609213-57EF-4CBD-9AA8-23972B871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9E1103-4CB4-4553-A9AC-F1524A6F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3E0190-955A-41D0-9434-910A23F4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CF8466-5513-4D36-AC7B-6E0C98007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0361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2E6ADCB-7253-4607-90A8-09C4C66BD6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1072D46-F36B-4D2E-A04B-5FB8EE59A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C626F6-2FA1-4290-848E-23694890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B9C95F-C9D4-4162-8CC4-6730CCBBA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9A0A94-F1C6-4A80-826C-B7C215C9C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9592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6ADE00-BEBB-4D9F-BADC-280C92C74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821865-82A8-4712-A0BC-CB17FFB81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88D9BF-E831-4787-8EBF-40000F709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4961EB-1F26-426A-A404-83560687D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02CFB3-5CFA-489E-95D6-5276B779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081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C46D73-42EA-4E06-B00F-DFB66A37D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FA78FA-E104-44FA-B084-6183A26BF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18170A-9DB5-4839-B727-250A40FD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0798A3-ACA1-4BCF-8C78-B564E13F2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2BEC1-DEBB-428A-9D4B-993439A5E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0735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D2165-FB46-4D74-944C-05D7426D3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280979-FA77-42B4-94E1-48F2DA020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A58725F-7395-4468-AE5B-9D57CA7DB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ACC3F1A-4381-4787-93DF-013AED8D4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2B6BF2-FDA6-4B1F-ABDA-799B6A4AC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721B2CF-7D73-4D56-8E33-6A2C68AC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27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232BF1-E1DE-4EF8-BB15-68EF052EB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89CB41-A912-4C48-A4E2-09CDA5EF1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B3B80E-ED95-425D-A008-A985B04DD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9C244EB-D95A-4B8D-A3F6-9AE77C4AD7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E1EEB7E-4B17-46EA-953C-3EDCF72D3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3AB579D-ECC9-48B3-B3E8-3E69151B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917760D-D42E-4484-B607-E01EF234B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00804D0-1334-4168-AA62-22AE55A1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877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BE3F4D-4F6A-4DE8-9F53-EDDEBDEF8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latin typeface="Century Gothic" panose="020B0502020202020204" pitchFamily="34" charset="0"/>
              </a:rPr>
              <a:t>Kartenlesen 2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63441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B1B9942-751E-49C1-9EA2-231AFB61C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600367-6D7E-4F3C-8730-192BAC103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0D6789-E70C-400C-ACD5-249DA045D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22717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8FA750-136C-421D-BDD3-FC66D38B5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C74264-DFB5-4FFC-A232-982EE5FFD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E25631-7EBA-4B2E-BE70-6131CBFD9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9FA82F0-75FC-46AB-9F97-7410DF5D4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B10C616-690A-4913-B9C2-DED7F69A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33923C-EB5E-40AF-8F2A-902B103CC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8816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9146B-EE40-415C-A188-E6997BEB1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C90EA8-B07E-4459-98B5-58D1E9B48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3BE6BA-3EA1-4A76-88AF-9102CE7FF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C7EE43-E70F-4A42-A216-6EB936BC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4395DBE-D3EC-4820-8578-3D2F5EAC0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DFA72A4-0294-4EE2-BC46-3F794DA6E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7114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76C3FE6-68E8-4366-9CB3-CBE3501C7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E1B0CC-3AA3-4E48-AAB0-1462D5D01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AC1332-F070-42B7-A402-74467839F5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1C345-8C2B-4369-8DA7-DE3637B783E4}" type="datetimeFigureOut">
              <a:rPr lang="de-CH" smtClean="0"/>
              <a:t>03.03.2020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8F1EB2-5732-4D69-B7DF-6B87AA3DE2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F6ECAE-2123-48EC-B10E-608326D69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58608-586B-4A8D-AD6C-6D587E7E49DF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2D55BC6E-7E15-4C76-A6AD-CAD24C9C56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3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622" cy="6843557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9000"/>
                  <a:lumMod val="96000"/>
                  <a:lumOff val="4000"/>
                </a:schemeClr>
              </a:gs>
              <a:gs pos="47000">
                <a:schemeClr val="accent1">
                  <a:lumMod val="33000"/>
                  <a:lumOff val="67000"/>
                  <a:alpha val="23000"/>
                </a:schemeClr>
              </a:gs>
            </a:gsLst>
            <a:lin ang="10800000" scaled="0"/>
            <a:tileRect/>
          </a:gradFill>
        </p:spPr>
      </p:pic>
    </p:spTree>
    <p:extLst>
      <p:ext uri="{BB962C8B-B14F-4D97-AF65-F5344CB8AC3E}">
        <p14:creationId xmlns:p14="http://schemas.microsoft.com/office/powerpoint/2010/main" val="115209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0BF9C39-41B2-42AA-90F4-F9DDD51FD6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8008" y1="35068" x2="8008" y2="35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19342" b="1710"/>
          <a:stretch/>
        </p:blipFill>
        <p:spPr>
          <a:xfrm>
            <a:off x="0" y="0"/>
            <a:ext cx="5693358" cy="3626069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 rtlCol="0">
            <a:normAutofit/>
          </a:bodyPr>
          <a:lstStyle/>
          <a:p>
            <a:r>
              <a:rPr lang="de-DE" sz="3100">
                <a:latin typeface="Century Gothic" panose="020B0502020202020204" pitchFamily="34" charset="0"/>
              </a:rPr>
              <a:t>Kartentechnologie</a:t>
            </a:r>
            <a:endParaRPr lang="de-DE" sz="3100" dirty="0">
              <a:latin typeface="Century Gothic" panose="020B050202020202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 rtlCol="0">
            <a:normAutofit/>
          </a:bodyPr>
          <a:lstStyle/>
          <a:p>
            <a:r>
              <a:rPr lang="de-DE" sz="1600" b="1"/>
              <a:t>MODUL 1</a:t>
            </a:r>
          </a:p>
          <a:p>
            <a:r>
              <a:rPr lang="de-DE" sz="1600" b="1"/>
              <a:t>Wie eine Karte entsteht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9B7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 descr="Ein Bild, das draußen, Person, Mann, Gras enthält.&#10;&#10;Automatisch generierte Beschreibung">
            <a:extLst>
              <a:ext uri="{FF2B5EF4-FFF2-40B4-BE49-F238E27FC236}">
                <a16:creationId xmlns:a16="http://schemas.microsoft.com/office/drawing/2014/main" id="{37E58D65-A605-44F3-9A3C-7C8C6FE80D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82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029319" y="917724"/>
            <a:ext cx="3424739" cy="5474557"/>
          </a:xfrm>
        </p:spPr>
        <p:txBody>
          <a:bodyPr rtlCol="0" anchor="ctr">
            <a:normAutofit/>
          </a:bodyPr>
          <a:lstStyle/>
          <a:p>
            <a:pPr marL="4572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Schritt 1 </a:t>
            </a:r>
            <a:r>
              <a:rPr lang="de-DE" sz="2000" b="1" dirty="0">
                <a:solidFill>
                  <a:srgbClr val="FFFFFF"/>
                </a:solidFill>
              </a:rPr>
              <a:t>	</a:t>
            </a:r>
          </a:p>
          <a:p>
            <a:pPr marL="45720" indent="0">
              <a:buNone/>
            </a:pPr>
            <a:r>
              <a:rPr lang="de-DE" b="1" dirty="0">
                <a:solidFill>
                  <a:srgbClr val="FFFF00"/>
                </a:solidFill>
              </a:rPr>
              <a:t>Die Vermessung</a:t>
            </a:r>
          </a:p>
          <a:p>
            <a:pPr marL="4572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Zuerst muss man wissen, wo auf der Erdoberfläche sich die verschiedenen Objekte der Landschaft befinden. Zum Beispiel </a:t>
            </a:r>
            <a:r>
              <a:rPr lang="de-DE" sz="2000" dirty="0" err="1">
                <a:solidFill>
                  <a:srgbClr val="FFFFFF"/>
                </a:solidFill>
              </a:rPr>
              <a:t>Strassen</a:t>
            </a:r>
            <a:r>
              <a:rPr lang="de-DE" sz="2000" dirty="0">
                <a:solidFill>
                  <a:srgbClr val="FFFFFF"/>
                </a:solidFill>
              </a:rPr>
              <a:t>, Häuser oder Gewässer. </a:t>
            </a:r>
          </a:p>
          <a:p>
            <a:pPr marL="4572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Dazu vermessen Fachleute die Schweiz.</a:t>
            </a:r>
          </a:p>
          <a:p>
            <a:pPr marL="45720" indent="0"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45720" indent="0"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45720" indent="0">
              <a:buNone/>
            </a:pPr>
            <a:endParaRPr lang="de-DE" sz="2000" dirty="0">
              <a:solidFill>
                <a:srgbClr val="FFFFFF"/>
              </a:solidFill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7F8729ED-A5EC-497F-A949-F05E9D75D309}"/>
              </a:ext>
            </a:extLst>
          </p:cNvPr>
          <p:cNvSpPr txBox="1">
            <a:spLocks/>
          </p:cNvSpPr>
          <p:nvPr/>
        </p:nvSpPr>
        <p:spPr>
          <a:xfrm>
            <a:off x="524257" y="4767072"/>
            <a:ext cx="5866034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r">
              <a:buFont typeface="+mj-lt"/>
              <a:buAutoNum type="arabicPeriod"/>
            </a:pPr>
            <a:r>
              <a:rPr lang="de-DE" b="1">
                <a:solidFill>
                  <a:srgbClr val="FFFFFF"/>
                </a:solidFill>
              </a:rPr>
              <a:t>So entsteht eine Karte</a:t>
            </a:r>
            <a:endParaRPr lang="de-DE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Gleichschenkliges Dreieck 1">
            <a:extLst>
              <a:ext uri="{FF2B5EF4-FFF2-40B4-BE49-F238E27FC236}">
                <a16:creationId xmlns:a16="http://schemas.microsoft.com/office/drawing/2014/main" id="{E4D38E16-EF5A-4FEC-941C-F3172A8E3399}"/>
              </a:ext>
            </a:extLst>
          </p:cNvPr>
          <p:cNvSpPr/>
          <p:nvPr/>
        </p:nvSpPr>
        <p:spPr>
          <a:xfrm rot="5400000">
            <a:off x="10682139" y="5694393"/>
            <a:ext cx="150542" cy="172844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9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9B7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4257" y="4767072"/>
            <a:ext cx="5866034" cy="1625210"/>
          </a:xfrm>
        </p:spPr>
        <p:txBody>
          <a:bodyPr rtlCol="0">
            <a:normAutofit/>
          </a:bodyPr>
          <a:lstStyle/>
          <a:p>
            <a:pPr marL="514350" indent="-514350" algn="r">
              <a:buFont typeface="+mj-lt"/>
              <a:buAutoNum type="arabicPeriod"/>
            </a:pPr>
            <a:r>
              <a:rPr lang="de-DE" sz="4400" b="1" dirty="0">
                <a:solidFill>
                  <a:srgbClr val="FFFFFF"/>
                </a:solidFill>
              </a:rPr>
              <a:t>So entsteht eine Karte</a:t>
            </a:r>
            <a:endParaRPr lang="de-DE" sz="44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029319" y="917724"/>
            <a:ext cx="3638425" cy="5474557"/>
          </a:xfrm>
        </p:spPr>
        <p:txBody>
          <a:bodyPr rtlCol="0" anchor="ctr">
            <a:normAutofit/>
          </a:bodyPr>
          <a:lstStyle/>
          <a:p>
            <a:pPr marL="4572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Zur Vermessung nutzen die Experten verschiedene Methoden:</a:t>
            </a:r>
          </a:p>
          <a:p>
            <a:pPr marL="45720" indent="0">
              <a:buNone/>
            </a:pPr>
            <a:endParaRPr lang="de-DE" sz="2000" dirty="0">
              <a:solidFill>
                <a:srgbClr val="FFFFFF"/>
              </a:solidFill>
            </a:endParaRPr>
          </a:p>
          <a:p>
            <a:pPr marL="388620" indent="-342900"/>
            <a:r>
              <a:rPr lang="de-DE" sz="1800" dirty="0">
                <a:solidFill>
                  <a:srgbClr val="FFFFFF"/>
                </a:solidFill>
              </a:rPr>
              <a:t>von der Erde aus mit </a:t>
            </a:r>
            <a:r>
              <a:rPr lang="de-DE" sz="1800" dirty="0" err="1">
                <a:solidFill>
                  <a:srgbClr val="FFFFFF"/>
                </a:solidFill>
              </a:rPr>
              <a:t>traditio-nellen</a:t>
            </a:r>
            <a:r>
              <a:rPr lang="de-DE" sz="1800" dirty="0">
                <a:solidFill>
                  <a:srgbClr val="FFFFFF"/>
                </a:solidFill>
              </a:rPr>
              <a:t> Messinstrumenten </a:t>
            </a:r>
          </a:p>
          <a:p>
            <a:pPr marL="388620" indent="-342900"/>
            <a:r>
              <a:rPr lang="de-DE" sz="1800" dirty="0">
                <a:solidFill>
                  <a:srgbClr val="FFFFFF"/>
                </a:solidFill>
              </a:rPr>
              <a:t>mit dem Global </a:t>
            </a:r>
            <a:r>
              <a:rPr lang="de-DE" sz="1800" dirty="0" err="1">
                <a:solidFill>
                  <a:srgbClr val="FFFFFF"/>
                </a:solidFill>
              </a:rPr>
              <a:t>Positioning</a:t>
            </a:r>
            <a:r>
              <a:rPr lang="de-DE" sz="1800" dirty="0">
                <a:solidFill>
                  <a:srgbClr val="FFFFFF"/>
                </a:solidFill>
              </a:rPr>
              <a:t> System (GPS) </a:t>
            </a:r>
          </a:p>
          <a:p>
            <a:pPr marL="388620" indent="-342900"/>
            <a:r>
              <a:rPr lang="de-DE" sz="1800" dirty="0">
                <a:solidFill>
                  <a:srgbClr val="FFFFFF"/>
                </a:solidFill>
              </a:rPr>
              <a:t>mit Laserscanning, dem berührungslosen Abtasten von Objekten durch Laserstrahlen </a:t>
            </a:r>
          </a:p>
          <a:p>
            <a:pPr marL="388620" indent="-342900"/>
            <a:r>
              <a:rPr lang="de-DE" sz="1800" dirty="0">
                <a:solidFill>
                  <a:srgbClr val="FFFFFF"/>
                </a:solidFill>
              </a:rPr>
              <a:t>aus der Luft mit kamerabestückten Drohnen </a:t>
            </a:r>
          </a:p>
          <a:p>
            <a:pPr marL="388620" indent="-342900"/>
            <a:r>
              <a:rPr lang="de-DE" sz="1800" dirty="0">
                <a:solidFill>
                  <a:srgbClr val="FFFFFF"/>
                </a:solidFill>
              </a:rPr>
              <a:t>mit </a:t>
            </a:r>
            <a:r>
              <a:rPr lang="de-DE" sz="1800" dirty="0" err="1">
                <a:solidFill>
                  <a:srgbClr val="FFFFFF"/>
                </a:solidFill>
              </a:rPr>
              <a:t>Fotogrammetrie</a:t>
            </a:r>
            <a:r>
              <a:rPr lang="de-DE" sz="1800" dirty="0">
                <a:solidFill>
                  <a:srgbClr val="FFFFFF"/>
                </a:solidFill>
              </a:rPr>
              <a:t>, also der Vermessung auf der Grundlage von </a:t>
            </a:r>
            <a:r>
              <a:rPr lang="de-DE" sz="1800">
                <a:solidFill>
                  <a:srgbClr val="FFFFFF"/>
                </a:solidFill>
              </a:rPr>
              <a:t>Fotos </a:t>
            </a:r>
            <a:endParaRPr lang="de-DE" sz="1800" dirty="0">
              <a:solidFill>
                <a:srgbClr val="FFFFFF"/>
              </a:solidFill>
            </a:endParaRPr>
          </a:p>
        </p:txBody>
      </p:sp>
      <p:pic>
        <p:nvPicPr>
          <p:cNvPr id="8" name="Grafik 7" descr="Ein Bild, das Tisch, schwarz, weiß, Wasser enthält.&#10;&#10;Automatisch generierte Beschreibung">
            <a:extLst>
              <a:ext uri="{FF2B5EF4-FFF2-40B4-BE49-F238E27FC236}">
                <a16:creationId xmlns:a16="http://schemas.microsoft.com/office/drawing/2014/main" id="{647C190D-BB0A-41A4-BE62-7D4B2A6CA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41" y="557048"/>
            <a:ext cx="5608916" cy="370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4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9B7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029319" y="917724"/>
            <a:ext cx="3562317" cy="5326057"/>
          </a:xfrm>
        </p:spPr>
        <p:txBody>
          <a:bodyPr rtlCol="0" anchor="ctr">
            <a:normAutofit/>
          </a:bodyPr>
          <a:lstStyle/>
          <a:p>
            <a:pPr marL="4572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Schritt 2 </a:t>
            </a:r>
            <a:r>
              <a:rPr lang="de-DE" sz="2000" b="1" dirty="0">
                <a:solidFill>
                  <a:srgbClr val="FFFFFF"/>
                </a:solidFill>
              </a:rPr>
              <a:t>	</a:t>
            </a:r>
          </a:p>
          <a:p>
            <a:pPr marL="45720" indent="0">
              <a:buNone/>
            </a:pPr>
            <a:r>
              <a:rPr lang="de-DE" b="1" dirty="0">
                <a:solidFill>
                  <a:srgbClr val="FFFF00"/>
                </a:solidFill>
              </a:rPr>
              <a:t>Fotografie aus der Luft</a:t>
            </a:r>
            <a:r>
              <a:rPr lang="de-DE" dirty="0">
                <a:solidFill>
                  <a:srgbClr val="FFFF00"/>
                </a:solidFill>
              </a:rPr>
              <a:t>	</a:t>
            </a:r>
          </a:p>
          <a:p>
            <a:pPr marL="4572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Mit den gewonnen </a:t>
            </a:r>
            <a:r>
              <a:rPr lang="de-DE" sz="2000" dirty="0" err="1">
                <a:solidFill>
                  <a:srgbClr val="FFFFFF"/>
                </a:solidFill>
              </a:rPr>
              <a:t>Vermes-sungsgrundlagen</a:t>
            </a:r>
            <a:r>
              <a:rPr lang="de-DE" sz="2000" dirty="0">
                <a:solidFill>
                  <a:srgbClr val="FFFFFF"/>
                </a:solidFill>
              </a:rPr>
              <a:t> fotografieren die Spezialisten vom Flugdienst systematisch die Landschaft aus einem Flugzeug. </a:t>
            </a:r>
          </a:p>
          <a:p>
            <a:pPr marL="4572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Die Informationen aus den Luftbildern dienen als wichtige Grundlage, um daraus ein digitales Modell der Landschaft mit allen wichtigen Informationen zu erstellen.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7F8729ED-A5EC-497F-A949-F05E9D75D309}"/>
              </a:ext>
            </a:extLst>
          </p:cNvPr>
          <p:cNvSpPr txBox="1">
            <a:spLocks/>
          </p:cNvSpPr>
          <p:nvPr/>
        </p:nvSpPr>
        <p:spPr>
          <a:xfrm>
            <a:off x="524257" y="4767072"/>
            <a:ext cx="5866034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r">
              <a:buFont typeface="+mj-lt"/>
              <a:buAutoNum type="arabicPeriod"/>
            </a:pPr>
            <a:r>
              <a:rPr lang="de-DE" b="1">
                <a:solidFill>
                  <a:srgbClr val="FFFFFF"/>
                </a:solidFill>
              </a:rPr>
              <a:t>So entsteht eine Karte</a:t>
            </a:r>
            <a:endParaRPr lang="de-DE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fik 3" descr="Ein Bild, das draußen, Ebene, fliegend, Flugzeug enthält.&#10;&#10;Automatisch generierte Beschreibung">
            <a:extLst>
              <a:ext uri="{FF2B5EF4-FFF2-40B4-BE49-F238E27FC236}">
                <a16:creationId xmlns:a16="http://schemas.microsoft.com/office/drawing/2014/main" id="{AB08C45E-A004-4B57-A30C-FBC2BB9CD3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r="6040"/>
          <a:stretch/>
        </p:blipFill>
        <p:spPr>
          <a:xfrm>
            <a:off x="321731" y="321732"/>
            <a:ext cx="3309941" cy="210772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5EBF976-2E52-409F-ADE5-1F2C2F5C3B3B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92" t="3658" r="1757" b="2151"/>
          <a:stretch/>
        </p:blipFill>
        <p:spPr>
          <a:xfrm>
            <a:off x="321732" y="2636022"/>
            <a:ext cx="3309941" cy="1791994"/>
          </a:xfrm>
          <a:prstGeom prst="rect">
            <a:avLst/>
          </a:prstGeom>
        </p:spPr>
      </p:pic>
      <p:pic>
        <p:nvPicPr>
          <p:cNvPr id="6" name="Grafik 5" descr="Ein Bild, das drinnen, Tisch, sitzend, klein enthält.&#10;&#10;Automatisch generierte Beschreibung">
            <a:extLst>
              <a:ext uri="{FF2B5EF4-FFF2-40B4-BE49-F238E27FC236}">
                <a16:creationId xmlns:a16="http://schemas.microsoft.com/office/drawing/2014/main" id="{CF5FBBE9-A7E5-497F-9C59-8B329D8267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" b="9099"/>
          <a:stretch/>
        </p:blipFill>
        <p:spPr>
          <a:xfrm>
            <a:off x="3886830" y="979905"/>
            <a:ext cx="3499023" cy="288934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00BDC21-3BAF-45D1-8CC4-48EB4E94DF0B}"/>
              </a:ext>
            </a:extLst>
          </p:cNvPr>
          <p:cNvSpPr txBox="1"/>
          <p:nvPr/>
        </p:nvSpPr>
        <p:spPr>
          <a:xfrm>
            <a:off x="3780474" y="234885"/>
            <a:ext cx="213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Super King Air 350C, eines der zwei Swisstopo-Flugzeugen</a:t>
            </a:r>
            <a:endParaRPr lang="de-CH" sz="1200" b="1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EF39146-090E-4ED3-88F1-C5FD96C64BC7}"/>
              </a:ext>
            </a:extLst>
          </p:cNvPr>
          <p:cNvSpPr txBox="1"/>
          <p:nvPr/>
        </p:nvSpPr>
        <p:spPr>
          <a:xfrm>
            <a:off x="5247804" y="3921770"/>
            <a:ext cx="213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/>
              <a:t>Digitalkamera Leica ADS80 in einem Flugzeug von Swisstopo</a:t>
            </a:r>
            <a:endParaRPr lang="de-CH" sz="1200" b="1" dirty="0"/>
          </a:p>
        </p:txBody>
      </p:sp>
    </p:spTree>
    <p:extLst>
      <p:ext uri="{BB962C8B-B14F-4D97-AF65-F5344CB8AC3E}">
        <p14:creationId xmlns:p14="http://schemas.microsoft.com/office/powerpoint/2010/main" val="361074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9B7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029319" y="917724"/>
            <a:ext cx="3562317" cy="5326057"/>
          </a:xfrm>
        </p:spPr>
        <p:txBody>
          <a:bodyPr rtlCol="0" anchor="ctr">
            <a:normAutofit/>
          </a:bodyPr>
          <a:lstStyle/>
          <a:p>
            <a:pPr marL="4572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Schritt 3 </a:t>
            </a:r>
            <a:r>
              <a:rPr lang="de-DE" sz="2000" b="1" dirty="0">
                <a:solidFill>
                  <a:srgbClr val="FFFFFF"/>
                </a:solidFill>
              </a:rPr>
              <a:t>	</a:t>
            </a:r>
          </a:p>
          <a:p>
            <a:pPr marL="45720" indent="0">
              <a:buNone/>
            </a:pPr>
            <a:r>
              <a:rPr lang="de-DE" b="1" dirty="0">
                <a:solidFill>
                  <a:srgbClr val="FFFF00"/>
                </a:solidFill>
              </a:rPr>
              <a:t>Die Karte wird erstellt</a:t>
            </a:r>
          </a:p>
          <a:p>
            <a:pPr marL="45720" indent="0">
              <a:buNone/>
            </a:pPr>
            <a:endParaRPr lang="de-DE" sz="2000" b="1" dirty="0">
              <a:solidFill>
                <a:srgbClr val="FFFF00"/>
              </a:solidFill>
            </a:endParaRPr>
          </a:p>
          <a:p>
            <a:pPr marL="4572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Aus dem Landschaftsmodell der Flugaufnahmen wird eine Karte generiert (erstellt). </a:t>
            </a:r>
          </a:p>
          <a:p>
            <a:pPr marL="4572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Dabei müssen die verschiede-</a:t>
            </a:r>
            <a:r>
              <a:rPr lang="de-DE" sz="2000" dirty="0" err="1">
                <a:solidFill>
                  <a:srgbClr val="FFFFFF"/>
                </a:solidFill>
              </a:rPr>
              <a:t>nen</a:t>
            </a:r>
            <a:r>
              <a:rPr lang="de-DE" sz="2000" dirty="0">
                <a:solidFill>
                  <a:srgbClr val="FFFFFF"/>
                </a:solidFill>
              </a:rPr>
              <a:t> Objekte (Häuser, Strassen, usw.) vereinfacht werden, damit sie gut erkennbar und lesbar sind. </a:t>
            </a:r>
          </a:p>
          <a:p>
            <a:pPr marL="4572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Dies wird software-gestützt erarbeitet. Geomatiker greifen nur dort ein, wo die eingesetzten Software-Tools an ihre Grenzen kommen.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7F8729ED-A5EC-497F-A949-F05E9D75D309}"/>
              </a:ext>
            </a:extLst>
          </p:cNvPr>
          <p:cNvSpPr txBox="1">
            <a:spLocks/>
          </p:cNvSpPr>
          <p:nvPr/>
        </p:nvSpPr>
        <p:spPr>
          <a:xfrm>
            <a:off x="524257" y="4767072"/>
            <a:ext cx="5866034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r">
              <a:buFont typeface="+mj-lt"/>
              <a:buAutoNum type="arabicPeriod"/>
            </a:pPr>
            <a:r>
              <a:rPr lang="de-DE" b="1">
                <a:solidFill>
                  <a:srgbClr val="FFFFFF"/>
                </a:solidFill>
              </a:rPr>
              <a:t>So entsteht eine Karte</a:t>
            </a:r>
            <a:endParaRPr lang="de-DE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176DFFE-3B16-476C-BF45-AB6A974857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8" r="9155"/>
          <a:stretch/>
        </p:blipFill>
        <p:spPr>
          <a:xfrm>
            <a:off x="321732" y="321732"/>
            <a:ext cx="7064120" cy="412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9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9B7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029319" y="917724"/>
            <a:ext cx="3562317" cy="5326057"/>
          </a:xfrm>
        </p:spPr>
        <p:txBody>
          <a:bodyPr rtlCol="0" anchor="ctr">
            <a:normAutofit/>
          </a:bodyPr>
          <a:lstStyle/>
          <a:p>
            <a:pPr marL="4572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Schritt 4 </a:t>
            </a:r>
            <a:r>
              <a:rPr lang="de-DE" sz="2000" b="1" dirty="0">
                <a:solidFill>
                  <a:srgbClr val="FFFFFF"/>
                </a:solidFill>
              </a:rPr>
              <a:t>	</a:t>
            </a:r>
          </a:p>
          <a:p>
            <a:pPr marL="45720" indent="0">
              <a:buNone/>
            </a:pPr>
            <a:r>
              <a:rPr lang="de-DE" b="1" dirty="0">
                <a:solidFill>
                  <a:srgbClr val="FFFF00"/>
                </a:solidFill>
              </a:rPr>
              <a:t>Beschriftung</a:t>
            </a:r>
          </a:p>
          <a:p>
            <a:pPr marL="45720" indent="0">
              <a:buNone/>
            </a:pPr>
            <a:endParaRPr lang="de-DE" sz="2000" b="1" dirty="0">
              <a:solidFill>
                <a:srgbClr val="FFFF00"/>
              </a:solidFill>
            </a:endParaRPr>
          </a:p>
          <a:p>
            <a:pPr marL="4572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Damit eine Karte gut verständlich ist, muss sie auch korrekt beschriftet werden. </a:t>
            </a:r>
          </a:p>
          <a:p>
            <a:pPr marL="45720" indent="0">
              <a:buNone/>
            </a:pPr>
            <a:r>
              <a:rPr lang="de-DE" sz="2000" dirty="0">
                <a:solidFill>
                  <a:srgbClr val="FFFFFF"/>
                </a:solidFill>
              </a:rPr>
              <a:t>Dafür, dass alle Orte auch richtig angeschrieben werden, sind das Bundesamt für Landestopografie und die Kantone zuständig; sie kontrollieren das fertige Werk genau und geben es dann frei.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7F8729ED-A5EC-497F-A949-F05E9D75D309}"/>
              </a:ext>
            </a:extLst>
          </p:cNvPr>
          <p:cNvSpPr txBox="1">
            <a:spLocks/>
          </p:cNvSpPr>
          <p:nvPr/>
        </p:nvSpPr>
        <p:spPr>
          <a:xfrm>
            <a:off x="524257" y="4767072"/>
            <a:ext cx="5866034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r">
              <a:buFont typeface="+mj-lt"/>
              <a:buAutoNum type="arabicPeriod"/>
            </a:pPr>
            <a:r>
              <a:rPr lang="de-DE" b="1">
                <a:solidFill>
                  <a:srgbClr val="FFFFFF"/>
                </a:solidFill>
              </a:rPr>
              <a:t>So entsteht eine Karte</a:t>
            </a:r>
            <a:endParaRPr lang="de-DE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182CAB0-28C3-4FFC-B416-86EFD8DD99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45" t="320" r="35720" b="605"/>
          <a:stretch/>
        </p:blipFill>
        <p:spPr>
          <a:xfrm>
            <a:off x="4605169" y="321731"/>
            <a:ext cx="2780684" cy="406579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0036126-6934-4F26-85E6-242C13160E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963"/>
          <a:stretch/>
        </p:blipFill>
        <p:spPr>
          <a:xfrm>
            <a:off x="321732" y="321732"/>
            <a:ext cx="4335613" cy="406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7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01AD08-7AE7-4990-A604-F2D69AD2F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latin typeface="Century Gothic" panose="020B0502020202020204" pitchFamily="34" charset="0"/>
              </a:rPr>
              <a:t>Kartentechnologie im Film</a:t>
            </a:r>
            <a:br>
              <a:rPr lang="de-DE" dirty="0">
                <a:latin typeface="Century Gothic" panose="020B0502020202020204" pitchFamily="34" charset="0"/>
              </a:rPr>
            </a:br>
            <a:r>
              <a:rPr lang="de-DE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(Mit Maus im Filmfenster starten oder anhalten)</a:t>
            </a:r>
            <a:endParaRPr lang="de-CH" b="1" dirty="0">
              <a:solidFill>
                <a:srgbClr val="FF0000"/>
              </a:solidFill>
            </a:endParaRPr>
          </a:p>
        </p:txBody>
      </p:sp>
      <p:pic>
        <p:nvPicPr>
          <p:cNvPr id="4" name="Von der Topographie zu Geodaten">
            <a:hlinkClick r:id="" action="ppaction://media"/>
            <a:extLst>
              <a:ext uri="{FF2B5EF4-FFF2-40B4-BE49-F238E27FC236}">
                <a16:creationId xmlns:a16="http://schemas.microsoft.com/office/drawing/2014/main" id="{E981B3B1-384C-42B6-BF8D-F5478C12E8D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782"/>
                  <p14:fade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5251" y="1212306"/>
            <a:ext cx="9724456" cy="5466517"/>
          </a:xfr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3005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95401" y="5029199"/>
            <a:ext cx="10081119" cy="1343891"/>
          </a:xfrm>
        </p:spPr>
        <p:txBody>
          <a:bodyPr rtlCol="0">
            <a:normAutofit/>
          </a:bodyPr>
          <a:lstStyle/>
          <a:p>
            <a:pPr algn="l"/>
            <a:r>
              <a:rPr lang="de-DE" sz="2000" b="1" dirty="0"/>
              <a:t>MODUL 1</a:t>
            </a:r>
          </a:p>
          <a:p>
            <a:pPr algn="l"/>
            <a:r>
              <a:rPr lang="de-DE" sz="3200" b="1" dirty="0"/>
              <a:t>Wie eine Karte entsteht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95400" y="1828800"/>
            <a:ext cx="9753600" cy="3048001"/>
          </a:xfrm>
        </p:spPr>
        <p:txBody>
          <a:bodyPr rtlCol="0"/>
          <a:lstStyle/>
          <a:p>
            <a:pPr algn="l"/>
            <a:r>
              <a:rPr lang="de-DE" dirty="0">
                <a:latin typeface="Century Gothic" panose="020B0502020202020204" pitchFamily="34" charset="0"/>
              </a:rPr>
              <a:t>Kartentechnologie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F699DC5-EAA2-4684-8326-29EC10B7B715}"/>
              </a:ext>
            </a:extLst>
          </p:cNvPr>
          <p:cNvSpPr txBox="1">
            <a:spLocks/>
          </p:cNvSpPr>
          <p:nvPr/>
        </p:nvSpPr>
        <p:spPr>
          <a:xfrm>
            <a:off x="8029319" y="1047033"/>
            <a:ext cx="3562317" cy="532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/>
            <a:r>
              <a:rPr lang="de-DE" b="1" dirty="0"/>
              <a:t>Damit ist das Modul 1 geschafft!</a:t>
            </a:r>
          </a:p>
          <a:p>
            <a:pPr marL="45720"/>
            <a:endParaRPr lang="de-DE" sz="2000" b="1" dirty="0"/>
          </a:p>
          <a:p>
            <a:pPr marL="45720"/>
            <a:r>
              <a:rPr lang="de-DE" sz="2000" dirty="0"/>
              <a:t>Hoffentlich hast du alles verstanden. </a:t>
            </a:r>
          </a:p>
          <a:p>
            <a:pPr marL="45720"/>
            <a:endParaRPr lang="de-DE" sz="2000" dirty="0"/>
          </a:p>
          <a:p>
            <a:pPr marL="45720"/>
            <a:r>
              <a:rPr lang="de-DE" sz="2000" dirty="0"/>
              <a:t>Am liebsten würden wohl die meisten das Land so aus der Luft betrachten …</a:t>
            </a:r>
          </a:p>
          <a:p>
            <a:pPr marL="45720"/>
            <a:endParaRPr lang="de-DE" sz="2000" dirty="0"/>
          </a:p>
          <a:p>
            <a:pPr marL="45720"/>
            <a:r>
              <a:rPr lang="de-DE" sz="2000" dirty="0"/>
              <a:t>Doch für uns geht es weiter mit Modul 2!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37BC907-8918-417A-9ACE-BF78687FA33A}"/>
              </a:ext>
            </a:extLst>
          </p:cNvPr>
          <p:cNvSpPr txBox="1">
            <a:spLocks/>
          </p:cNvSpPr>
          <p:nvPr/>
        </p:nvSpPr>
        <p:spPr>
          <a:xfrm>
            <a:off x="838200" y="6373090"/>
            <a:ext cx="10515600" cy="3665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(Ausstieg aus dem Modul durch Beenden der Präsentation)</a:t>
            </a:r>
            <a:endParaRPr lang="de-CH" b="1" dirty="0">
              <a:solidFill>
                <a:srgbClr val="FF0000"/>
              </a:solidFill>
            </a:endParaRPr>
          </a:p>
        </p:txBody>
      </p:sp>
      <p:pic>
        <p:nvPicPr>
          <p:cNvPr id="7" name="Grafik 6" descr="Ein Bild, das Tier, Vogel, draußen, Schnee enthält.&#10;&#10;Automatisch generierte Beschreibung">
            <a:extLst>
              <a:ext uri="{FF2B5EF4-FFF2-40B4-BE49-F238E27FC236}">
                <a16:creationId xmlns:a16="http://schemas.microsoft.com/office/drawing/2014/main" id="{428783A5-4C36-4B56-8016-B4499B1BF3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6100" y1="25979" x2="16100" y2="25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43" r="25427"/>
          <a:stretch/>
        </p:blipFill>
        <p:spPr>
          <a:xfrm>
            <a:off x="433277" y="152401"/>
            <a:ext cx="3331646" cy="3048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552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A8766CF-CCA8-4F58-AF3C-BF1F977ED9BE}"/>
  <p:tag name="ISPRING_PROJECT_VERSION" val="9.3"/>
  <p:tag name="ISPRING_PROJECT_FOLDER_UPDATED" val="1"/>
  <p:tag name="ISPRING_FIRST_PUBLISH" val="1"/>
  <p:tag name="ISPRING_LMS_API_VERSION" val="Experience API"/>
  <p:tag name="ISPRING_ULTRA_SCORM_COURCE_TITLE" val="Kartentechnologie_Modul_1_Wie eine Karte"/>
  <p:tag name="ISPRING_ULTRA_SCORM_COURSE_ID" val="5FD344E4-A1C8-4B5C-B8F4-6016032B2813"/>
  <p:tag name="ISPRING_CMI5_LAUNCH_METHOD" val="any window"/>
  <p:tag name="ISPRINGCLOUDFOLDERID" val="1"/>
  <p:tag name="ISPRING_OUTPUT_FOLDER" val="[[&quot;g\u0312\uFFFD{23CD6EB6-CBFD-44F8-9BAF-5E655E4A6134}&quot;,&quot;E:\\Anton\\01 kik\\Lerneinheiten\\SWISSTOPO E_TOOL\\Kartentechnologie\\Modul 1&quot;]]"/>
  <p:tag name="ISPRING_SCORM_RATE_SLIDES" val="0"/>
  <p:tag name="ISPRING_SCORM_PASSING_SCORE" val="80.000000"/>
  <p:tag name="ISPRING_CURRENT_PLAYER_ID" val="universal"/>
  <p:tag name="ISPRING_PRESENTATION_TITLE" val="Kartentechnologie_Modul_1_Wie eine Karte"/>
  <p:tag name="ISPRING_RESOURCE_FOLDER" val="E:\Anton\01 kik\Lerneinheiten\SWISSTOPO E_TOOL\Kartentechnologie\Modul 1\Kartentechnologie Modul 1 Wie eine Karte entsteht\"/>
  <p:tag name="ISPRING_PRESENTATION_PATH" val="E:\Anton\01 kik\Lerneinheiten\SWISSTOPO E_TOOL\Kartentechnologie\Modul 1\Kartentechnologie Modul 1 Wie eine Karte entsteht.pptx"/>
  <p:tag name="ISPRING_PRESENTATION_COURSE_TITLE" val="Kartentechnologie_Modul_1_Wie eine Karte"/>
  <p:tag name="ISPRING_PLAYERS_CUSTOMIZATION_2" val="UEsDBBQAAgAIAHBAFk8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QZk5PcckHomAGAAB9FQAAHQAAAHVuaXZlcnNhbC9jb21tb25fbWVzc2FnZXMubG5npVjLbttGFN0HyD8MCARoAcdJCiQoClvBSBpbjClSISk7cVEQlDWiBuIj4MNOteqHZBn0E7zyTn/SL+mZIfVK7JB0FgY8ku77nnPvzNHbz1FIrnmaiSQ+1l4dvtQIj6+SqYiDY23snjz/XSNZ7sdTP0xifqzFiUbedp4+OQr9OCj8gOP/p08IOYp4luGYdeRpeyZieqyNul6X9s481/LoaOR1x65rmZ5Bu8zQOl3/anH0ovr5A9I9azii5kfPsE4tr6ufap0TkUY8DpMgIb/89ubN51ev3/zaSoszpIbxvZ7XLxuoMV3bMjzoYoZnsg+u1rlgusvsdpLW2DV0k2kd3RxQw20nPLLZuda5HNurL72zWtGxbTPT9RxD7zNPdzzTclU2DOayvtZxBCfR6i7LeEwycTUnU3xwkoQC5+skDLN89TWeioD4ccbn+LCIyCxJ85k/T3FaFmSxuo1jHtc50reGVDc9mzmurfdc3TK1Dovz7GpehNBfxAGRvkxEnvMD4k94Sqb4o0WepGTu52TqZzhls9Wdsiy/HKWrr3A893O0MPGLmfQ+wxf9JILbnMSIKCc8Df1ikh/Wu3hhGhbtq04dMsehpyjROCq1fmMtEjk5F1OeZJvUbJNxQEJ/ik82Eam0LpIslw0HXcJyCI1veDyVgQvnUwrUkVHo/03mPC3inKf17tr0QjdPAS3LcDxm9tefoDk4AocfZMJhokFx9lXZ1GG21rF9eJ0GRRSJRyjwFMhoGPKMhKtbFLqtHwP9dGDgz5XOGLxALbNczPJ2WkYMneY0kQNOmA2QOc6FZQMbp3xS1VD23sjPsht0PuFCoUBWdL8lUH/wZYoa19ZON3sWgNlzd8z1d42ILK+6d5GkKV/k9RrhPFXAqsCOHKCjPVex1C7Opee6bDF/ofzew/mE++mEi1w1zzWwp+Jfk4KcF6EvtdT5Y9Cx2Rt4XXfD9k6Zm4aC4Ir7YEj8MCtxB9gtCwW8g01k0tc9MMVFvmxQjsqK17U+gCC1jsl0s42MdaZ1rLM2Eh+Zo3Xe0ToRk57rp1QVFdy9Js81cc992aBxkZLLIsBQlh0I4kT1JClhIsvs4Bclnx+2M+aw92MgQqfGj6eEKLlY2gskYPCRzQUMz5IQuityrDWOqdZjfQnb92P90juhusH63/fwdHWXzmTQChvbSXQAjG6g+r4QS7A+ICRnwrNq9pl99uEZ8pMVkorW8bR1bG9+PoyxEi37pqtUHOwAaxvAY/yQ3PEjJza5QNC5GlHf5uKn/HB6zKS2bj2iWDdchGW58HVfYMMMCHjo/ryV4jIGXw6zsu0f4+cPancJEJ3AwYznSzmSdxllx8eHXNyy5mP9uq+WP+1UWfUGHjnl7GPY0QB39nzoi7C52EAa7eogznOONKRBG5u6eQLBfgKezptLmVYleIZxLMcZuitSY1gtYhEpFbZxxBkg8SoKGi+5aBXEOTKwiQIeqAnVXPyCdR3cInCZ4JNMtlGdqKKAujG/Rb9aAg/2B3q2HukYGpupXtu9O/v73jxzddeA/6Z/LYJyG5IbDGqDKXQ1x5oU168w0D0esnVaykG0F91wdQsmQGizChSKShIVEZg+4PPVLXYnxQ9vf8ZaGcz+dre1Wad5g+t7CnSeyHtNRM7XGVfDsyxEeVOoQD3jaS4CABgLdH1ZHEZtLE09avbkqkUnk5Q3WbgrOaBJpsNwnfWyVsJq9UWtEzHW7igCA8HdgM+KJleKSnN5Ze2zEwrt6yaVA7ih/DduKVHwyyQWSN4frZTIlRJMyzbK/jSTXKCef7VWI+PYaCn3oJx/zmsVubS77wIO+iUzm8hVbwZryWYvB66OFn/ozr17Qd25cqM1Z7I1q2s3ftHleeoDeXIGfX/vFhEZJhGORN1bJ6o9Dus9A8aq9qCuS3uDIWCIpdjG75IivapvsV0V6w7rWWMbd88KwWcFlkDQaYgQRPZJ8LCNziG1z0DO6hoJ8vHThZB38yC74eliyYuAt9Gm6o6Klz3XRnL7WhTP/TAHWS/V/V5kbbQ8buLK4F195NF+Xz2eIaehuFpUrTNHQg7UZRizZuc9bS5wN1sWs9Vdgym6NtEbUBPT5H4r9xhRl5312lVrxGZs844mH3nUO4khX2n+++ffOmk13tdEDrIszztUed/A35wy9VB69GLn3fR/UEsDBBQAAgAIAJBmTk8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kGZOT7LNSQ70BQAA2B4AACcAAAB1bml2ZXJzYWwvZmxhc2hfcHVibGlzaGluZ19zZXR0aW5ncy54bWzlWctS20gU3fMVXZrKjmAIjySUTcrBotDED2IrJGFqimpZ11KPWy2XumUHVvMhWabmE1hl5z+ZL5nbli0/gfYQUpnJgjKS7uPcZ98rFV99ijjpQyJZLErWzta2RUC0Y5+JoGS9c0+evrCIVFT4lMcCSpaILfLqaKPYSz3OZNgCpZBUEhQj5GFPlaxQqd5hoTAYDLaY7CX6acxThfLlVjuOCr0EJAgFSaHH6RX+qKseSGsswUAA/kWxGLMdbWwQUswk1WI/5UCYj8gF00ZRfsKpDK1CRubRdjdI4lT4xzGPE5IEXsn65diu7FR2JzSZqAqLQGifyCO8qW+rQ+r7TKOgvMWugYTAghDh7mzvWWTAfBWWrN3tZ1oO0heW5YykZ8ZTLec4Ri8INVYQgaI+VTS7zDQm0IEEwwHySCUpoNC5ezOUCj6p/EZ2y78SNGJtF58Q7auSVXEvm/aJ3bTrx/blu2Y1g2rM4Tpu1TbiaVWdin1Zb7h26/LUrVXXZnLtD+4aTOsiMxZ/1rRbdt21m5evncaaHOagpjx2rexU1+R5b79uOe66murl2rosZ6eNuhnP6cczu1l16m8u3Uaj6jpnU65RDs9ka7Ewn/hFLJA4TWbTW4Vp5AnKODabhRyXoLBdcZoE4MYnDKuxQ7kEi/zRg+BtSjlTV7pCsat1AXpl2YO2aurqK1m6oqypuEwgAsOSzGt7/2Ve2s9fzJleyLRPzVqJspg3u7MwVvF3Rr+zvZ/Df7l3N/xbgBb7zIe4TpNk1LKWDbgXwrNpd9zZPTi4G8Ut2opUKdoOsZWqSSecvTOhYho/bSvWxz4NC1g7KeettNeLEzVtprM3cxC3iCl2YjGXf/qaeDH387hB5IFfpxHMHECtLhMnSLljkQ5WCseINnogSIsKPPSYwii3cwEy9aRianTYnYypywmjnKA8PJWB1FpLUW+HNJFzpZHHRx807aPf6rHCE0v8njk8u3kr8UnMmc6ET8qI/gJYOxRokAcgfBAmPC3FOsqEsAppO1TSlLxJfQZJkEYRMyEvcw6S8OGNbIdmwO2nNaxwE8r34ElgCkxoa8MbtBJd2ME8xEhiqDbJICYtBoSmnQDC4U2CNUU9EK+M/IuM0fCrxIomPpXkbcquJ/HZxH/6OPtoGvSWBDIKOLlO9RiI0xIybT1AiVSAziRPspPWqVfsD09mVGoTOzRM/oWSDOe8YCwirW7zYRr84dekgxqwxkI1I2ATDcscNbEPS1rpmCzZJ1OdQxOs6zsQ/3dGfaera5/0Y86lGn4RPgtQOk08nUxiPnZjj+RhM1F6juw+ROR8woRXyViQx5QCUsF2EwcEp0zFAowmFomZPRepFpRlcCqC3LYRWvwdC+7Hq0M5SZ3vomri0G+QIgNgfFHxrZozdm0q1cWY1fTa2SJRyjQBFrJlXBIkjWZg6vLuDm+EMGzQKHsEjQj09EUaUHQyivBw9WBKoo4ARlomZflwG1iWiVpyAN5IchMYqujEPICJVUZqtnee7e7tHzx/8fJwq/D3n389vZNpPMGecYoQxiPs8Z17jzHnwo51D98tu4wZ18JGcw/TrXuNMd+6MO/YcYw5V2w6xryL+44x49LWcw/nHbvPEi+2sAgHWfCX4rl6DTZgdzTo8rHrnDvuxxUCRqWwPDEWC3qaXT3cjlaNH3W2belzFxcoTzBsK4cm7eENMAFk+HnUzARiiiI8QxB2AJ3UdITVQsi5XldMqJ36abnqmlBi4J0Lu250CL5rDj8fvzGaRm2sm6YJ5a9lI5S2YwSxYYTuLBl+yd+KzQzBRkhonwUZI8PRDKOCJ1M7RImiq77bYfGQ1m1U6t+46z9aN/xvdLQHr+tZS3zEjvZomftzHDmPGZ//sdt/7NdYP9WbpibI7D24EXWNJl3Eg2OMHEDSvYY0MGohlRiPWSODy+IaWGD4jgFwu04Mib9ZOc3XQ8uuOa8b1cpPcGD8oB7MrvLPPHPfdfLvDfMfQvWTiAkWoVs5ztb519Oj/b3tYmH1o40NlDb/Nfpo4x9QSwMEFAACAAgAkGZOT5ep1g1qAwAAmgwAACEAAAB1bml2ZXJzYWwvZmxhc2hfc2tpbl9zZXR0aW5ncy54bWyVV9tO4zAQfecrqu47XQq7BSlU6g0JbRfQ0u2700xbq44d2U7Z/v2OL2mcNiGFCAnPnGPP5XgsIrWjvLMHqajgj91+d3jV6USrXErgegFpxoiGTkwUPCeP3ae/83m35yCCCfkOWlO+UcZS2DoUgXGuteDXK8E17nPNhUwJ6w6/PdmfqGeRbSyBYV3KWZMVlMf86N+PpxdR/Bl348F08tBEWIk0I/wwFxtxHZPVbiNFzhMT2q35mmjbQwaSUb5rjYhRpZ81pJWYZjez/qx/GSWToBSYkB6mo/7oZyuLkRjYMfvB3f3d6EJOedTnjTmh7ami2tIG/cHt4K6JlpENVIs8mU1vprfNeI67V7vyaVyOoOGfbs0cxX8A+aXNRZZnX9FIJsXGFPSEMzBfK4cJkuD1Q8L0wXytBJOQOahVkIrRBNsgZOKk+N18TeCmWvo/wyERmbstBXszTTiZHkYhMYOhljlEvWLlfGorPl5zjZcJhmvCFAJCUwl6wwzfSK6Kbaq2EvcHPihPApA3lIilYHkKExdvAKzaS/xkMrZzJYzvaAsClLD3xiDC0lgiX7CsZ8jAWCLfTbdeOTucwU89jlPoYUx8Mz+vPnqBE1wW9SpWhdecNDe3XAVHe0OBSUUCQyurBU3BdC3qWZsLqXcWU8TJnm6Ixnfpt8HFB5uMinonDq+0el1FmmoGdXJbiVwqDAbdS5+t71yNx1Hcw6FGeg5rXaCrxrIp5rUItWDX7Ur32x3r5tYdjW/JYzclcgdyIQRT3Y7n4f3DbdyrfM4w0xrfUpDPfC0u5HChIdzfJtEEFu4KXgonWpPVNsWQmjI4VtQ1tr5/kT+2rrE8T2OQM9QDhUKQVZvDbelmy/BXLyl8QFIlNDgdU29xO07oUe+BwQsAiFxti9vgFs6T5kxTBnsoZkpgsAk3ZRYpVH9dvkZcVUkGlov06EdQKZQQV3XUEJYYl6gOs9DRLnlNYmUTqwyUYraXG1emfTEkjVbD+WjXXkiVjdFfV0BsVaWaJNfiXROp/abl2qdO9jDiNLXzBx3B8TUex2FCZL4q1lmU98xehmDerONmqiDUeJooZsoO+3UU6zkdsQu8ncO1BAjHqzVeBQ/ALzjEgsjk5QipvAg1bsfGHPHNtNMa53ya6agXmFxzjm3Av/F/kuF/UEsDBBQAAgAIAJBmTk8OP7587wUAAGIeAAAmAAAAdW5pdmVyc2FsL2h0bWxfcHVibGlzaGluZ19zZXR0aW5ncy54bWzlWctS20gU3fMVXZrKjmAICUkom5Rji0ITv2IrJGFqimpJ11KPWy2XumUCq/mQLFPzCayy85/Ml8xtyzZ+Ae3hkcrMgjJq38e5fd9W8c2XmJMBpJIlomTtbG1bBISfBEyEJeuDe/j0lUWkoiKgPBFQskRikTcHG8V+5nEmow4ohaSSoBgh9/uqZEVK9fcLhbOzsy0m+6n+NuGZQvlyy0/iQj8FCUJBWuhzeo4f6rwP0hpLMBCAf3EixmwHGxuEFHNJ9STIOBAWIHLBtFGUH6mYW4WcyqN+L0yTTASVhCcpSUOvZP1Ssas71d0JTS6pymIQ+krkAR7qY7VPg4BpEJR32AWQCFgYIdqd7ecWOWOBikrW7vYzLQfpC8tyRtJz26mWU0nwEoQaK4hB0YAqmj/mGlPoQoreAHmg0gxQ6NzZDKWCL2p6kB8F54LGzHfxG6KvqmRV3dO2fWi37UbFPv3QruVQjTlcx63ZRjydmlO1TxtN1+6cHrn12tpMrv3JXYNpXWTG4lttu2M3XLt9+tZprslhDuqKx66XndqaPB/ttx3HXVdTo1xfl6V11GyY8Rx9btntmtN4d+o2mzXXaV1xjWJ4JlqLhfnAL2KCJFk6G94qymJPUMax1izEuASF1YrTNAQ3OWSYjV3KJVjkjz6E7zPKmTrXGYpFrQfQL8s++Kqts69k6YyyrsTlAhEYpuQ0t1+8nqb2y1dzphdy7VdmrURZnNa6VpSo5JHR72y/mMJ//fxm+NcALQ5YAEmDpumoZC0bcCuEZ1fVcWd3b+9mFNdoK1KlqB9hKVWTSjh7MqFiGj/1FRtgnYYFrN2M807W7yepuiqms4dTENeIKXYTMRd/+pl4CQ+mfoPYg6BBY8yC1qGwSBdTg6MLm30QpEMFNjmm0K3+lENmnlRMjZrb4Zi6nDLKCTYw7MJA6p0lN/sRTeVcLkwdojuLf/BbI1HYosTv+Q3nh9cSHyacadd/UUb0J8D8SKBBHoAIQJjwdBTrKhPCGmR+pKQpeZsGDNIwi2NmQl7mHCThw0vpR2bA7ad1TGkTyo/gSWAKTGjrw0u0Eq+wi4GHnkRXbZKzhHQYEJp1Q4iGlykmEfVAvDG6X2SMh98lpjAJqCTvM3Yx8c8m/jPAYUfT4G1JICOHk4tMj32caqatOyiRCvAyyZO8tTqNqv3pyYxKbWKXRum/UJLjnBeMSaTVbd5NQzD8nnZRA+ZYpGYEbKJh+UVN7MMZUmmfLNknMx1DE6zrXyD+74wKTU/nPhkknEs1/CYCFqJ0mno6mMS878Y3MnWbidJjZA8gJscTJnxKx4I8phSQKpabJCQ4VioWojcxSczsOcm0oDyCMxFObRuhxc+x4EGy2pWT0HkUVZMLvYcQOQPGFxVfqzln16ZSnYx5Tq8dLRKlXAXAQrSMU4Jk8QxMnd694aUQhgUaZY+gEYE3fZKFFC8ZRXi4azAlUUcIIy2TtLy7DSyPRC05BG8kuQ0MVXQTHsLEKiM12zvPdp+/2Hv56vX+VuHvP/96eiPTeGRtcYoQxjNr5cZFx5hzYam6he+a5cWMa2GFuYXp2kXGmG9dmDcsNcacK1YbY97FBceYcWnNuYXzhmVniRdLWIyTKwRL/ly99xqwOxp0ueI6x477eYWAUSosT4zFgh5fV0+zo91iYZj1ftw029GdFnckTzAsJPsmBeEdMAFk+HVUvgRiimPsGgg7hG5mOrRqIeRYbyQm1E7jqFxzTSjR1c6J3TBqex/aw6+Vd0bzp42Z0jah/LVshNJ2jCA2jdC10uG36Q9fM2OvERI6YGHOyHAYQ69gL/IjlCh66tHaw12KtVFy33Odf7D693PUsJUbObuxiOVl7wFr2IPF6k/cVn6cS/7DN70y+OWqFk46EDPN9Ei9/H/141EbZP5bthF1naY9xINzijyDtHcBWWhUMaoJ9lEjg8viAlho+LMB4MKcGhLfWyrN50LHrjtvm7XqgyYFM8uKn6IS3e/15U/T9zRzL2amLwzm32Ru4Pn8e+GDjX8AUEsDBBQAAgAIAJBmTk/sTFlStgEAAHoGAAAfAAAAdW5pdmVyc2FsL2h0bWxfc2tpbl9zZXR0aW5ncy5qc42UUU+DMBDH3/cpFnw1izKUzbc5MFnig4l7Mz4UdmNkpde0HTqN313KNi1w6OgL/fPr/3pXep+DYfV4qTe8G37W7/X8qTmvNbCaUTu4bOq8Ry+s7mmer2CZF8BzAV4LKU9Lf+SvX4Iy9kRtmuyfra12/Dy0X9aMaxeXhIUiNE1oJaG9Edo7Ffijkdkxq0NGTpmTnTEoRikKA8KMBKqC1Yx38VA/boItGEtQ/6BrlkLD9Maf3Ee95K9jcB9G86nLpVhIJvaPmOEoYek2U7gTq2P8sR0uvdlLUNWBb/vC8lybhYGiHTi+jv3Y7yelAq3hGHcazfzZLQlzlgB3EwqDSTD7A20Ydwvaostc5+ZEh344DgOXliyDTpXmcXQdjZuYqLw61ewEP3AG3k1fMpKzPahzrFDu5BkHKBVmtiJdNLSDRDmyVS6yAxdN7SA5u1lr2/dv1B1jlKBa/fwVV3a4TKcYjWuGrWu2IW5t0ddczugMhrzcuhX1keoLnBKpuEhoklpckpsx7U5j5y9V2kxtQS0RedU87aGArpoJqIVYoxWYMSzdFJVWpfPqNgpy5+nZOba2Ofj6BlBLAwQUAAIACACQZk5PlBOzImkAAABuAAAAHAAAAHVuaXZlcnNhbC9sb2NhbF9zZXR0aW5ncy54bWwNzDEOgzAMQNGdU1jeKe3WgcDGVpbSA1jERZEcG5GA4PZk+8PTb/szChy8pWDq8PV4IrDO5oMuDn/TUL8RUib1JKbsUA2h76pWbCb5cs4FJliFLt4mjiUyjxSLHHYRqOFTXv/AHpuuugFQSwMEFAACAAgAkWZOT87862lAMgAApFIAABcAAAB1bml2ZXJzYWwvdW5pdmVyc2FsLnBuZ+28eVhT59ovjLUb2l2Vsrv3riCDglbRFiqIyBCiW8rgAAoqKpDYIkaGEA0ESEISrbtCtwwyaESGaAlEQEiRIQRIottKhCCpTIEEElsIkcQQSUhCCEnOAue+fb/zvdc55zrvd339g2ux1nqe+7nn+3evPGt9fyAkcOWfbf5sZma2MjjIP8zM7P18M7P3pB+YA1e+wz74F3BYlhwW+A+z+l7bKeDkfdiu/bvMzBryPlr4+k/A+Ydngo4lm5n9JWXxb5nwlEO6mVmYV7D/rkPpEPmYPO/ZFI6nMygSj/26a9/Hobbfpv+Yuyvo9MnUxi0+jiNfnX2/oSn3r38hf5i/f+iT4fX8hg+2fglZ/dztnw//BeJsXh165kyHX+Op0h3lJdm+40JDSq92zhsMRaWpB8ciIhiQvkhKuzRicNATVSVzH8QZS7YAHJntuJv1PnC4uytg/eLpKjfHZcDhzGWrD4HDuQvZQYtXbbf5OuIUWFFhlT9UEVM5A1xqLS4MJAsvuMcFLBQL2QGq98zMTvQEO4UplhVvcx/lJvkAYzptQY5q++xg2uMNMpzvNjBwKQTm34eMviNk71YtNzN7koIv3b/3O/0I3AJgYbVTwdU/axsFq8yehHWoen0iEAz10GAJgolWlykyAvu+I7I+Uqb9w5i0Ota/L+wBkbVAqjd1HDLNgPF0fcPjUjMzl11MBdqg5rVbrt8Qnapr/3q2Id8qeO/fAtY79cHNzc586KsP6mMq037KsvBxNFBMs1dqwbpC8FR5WrVhWoFvwM7v3pwdFEAWrDB78pdZ+217wgRZkQ75RqFI/10tS5VGaMFCQrg6hmqV+heWTpQWWBiKlzpAaCDDXzBcrIgHMqz7m5NTXwKVkarOQWSMSwcjoIz5CvB8hUyI18vZEiFDgde250G9xx5mFekPTn9CDxXLTDy8wbON3QUYIuqicHlAcPyaszKnMPthpolr+k4GW9VMkahLy1WC/jw4L6to3Tp4KOufLmj/bokva+3n4/uNPXa/1kIN0pzO0pKH1zziT/rX6Hf7rdK5a+uS00/x4e8DgrdY/n1DnCDLxzofww2oga1rduqDgfXccluRX8kmCiylu3ELku57ICmQXKqlGYdCo03pkbn7USMElY4LRqeGYTHCgFzuFD2xbCg3Wo4SczsYoxfbmJph7y9otd1TqBIkxNgD53Lkyxc6QuUyOsjjn/J2A1qPgoQkBJJtS2KUSGxJ2Ni0RolmSdnLk0c0cHFrW/0hhwujvXLUdBuD/XdP6/zjooVJT5JNsjB9PGcjN2yPx5di6730jMg4135hl7KHkibCaatlHFk+TW9BeG7B4xWOh6AKraohVO4uBlOm6sOvbCJyOV5fkGTzo1VRLbkI1qkWqJMzrRoyjWNMjhcSkyFj1GQMNkq/HRk1Bqv1VhQBXnNPc++H9fA1ZzcCSredLLaSTznM1xLk8+fj9TvdLVerTniKFzrK+1UntlIls5gbkZbXVWvv4KrCQa09wFpEznKRbSSi0QXKO0is46mUmjalJG+hkpWBw9fwkiH1rHofsRizs1RwVetEkbR21HVAeCXjbsaB5c8xBKWSKSBxJryVGEadTT7yeJJAsywVQu0Px46hPxYxqWpkt06NrhGU9IddJGdAkEKmAJu4NcG/+1YhzGmQY53qJp1ozfaj9xzpre13d8EZZFAWM1k82xGFcGKf/Lxb5uxKOU2N+SnbypnEzbBXKuu5e5mrZGIMiC1JPn7/lEs4SdQhxIMkrfPeXTK1R1hzxSmFzIPNQ1WWtihkbmyevEYVxsiJWW7W+r7A4lJBE/ynsuwgNQx06xFJfQ6pv9sIMPhkK0FTLj4QEx6NsIsk1lqUMlRSJQpS1iKbW6AzVqrX0kEu4nuo6NCAErmg68K8bSEx4UC3Pp+nYg6g9UkEoSZ1fXccfbrj0cJIORHJQEVK5UNoueQHnI9AxSeGY0H6JEXDg9tWzvH+8xoay3Bywhmq5/PK5xnB1teRx/XZP2i8ZdaB+TQizPlK6o42qpUzdLeuEVJPzYsmETPqBnnRkbkifB0lw9Ckbe7I80hPYrn0pfrHsyAqNR3kJ9e39ZDkuGrt9rwPl2L/y8XY91mTr3zSiPvymsUN+YW7NkeUmO6Pwyw/k+1CQOql13yz4A6lLezJa5rzqBqLe2g67sSYTx2jXiOusV/P0+eDw0GCjRKxofuCsnTIz4xqodC5O1xq2+dnjl5bpkKWtScR9GaM7jjUgqYjCuazYgLXJUiktvcuWt04KNNd4+mv96tgIVxO+6LwPTBH8Ujg41U7Y7HFC08jfVaIF3z1mwhHUIECSOp3gHnH5+drucFlNJmqgDPRkTEm3i5pyrCbTFjH68c/mkDK1VVy3I00oUY84LMkL0cuEKHsMt97y7A5QdWdmb4nHskAcUt5q1bJLzfYeYS5EGEbJmY18Cb20FYUJLI3weGyJiSBWoujxzusltxB/1gSI72XHrnS37pIiQHSAGf5XEc5Z3IZzm8VSoejEfQ3OkI4scllcngdDJfIbklde1rApAosZF6uir3GRDDkpXGrcZqD02sFotCi87fKvy+aOa3n/AjMujXAZzL+FkCej5rAH4JGoIQ3uXtdSqgMufuw0qP44EZXHi+xjEilRH3mimAF9N20qmbkDDKpHA1uH4OG3mdmRjyhP3GwoCWntd/K2XKV6sQd+6wWy/dUMPsfJ8W+Ox4t59m4KWGMqGbLTYLHZNB2y6qEH/egz0Xt3oPVbWYPwW/FYHiRg8vHV5h7XIY7/FPSgfHiRSsQSZEu4QhXIkcfZTksuxa9JCaozn6U5kASyrsFNUCeQkUml/BpJdr2pLRulKQFDsYvSQrEIte7u/GylAiTcLMD5K79vXn1X5VFgDuPICnxmZVRVbkjTIY86xD3nM3W8TRHsXqez1ejq5HHjT283fUVzFXS4fm2bsN2wLBlA5uuj8cf2EMv1yQ0adXXaTQ7GnKsnelCU8RAAB/PWwm4c6LD53v6Wqxofo7N3M0PL9yTXxjxBrtKlsXZ/3Xymu/z/V5UHL1bjCzuKLUopUfVE7CJKz0PR1cxMpoZK9Hn2hXbJ1rboi5ej4K5kIgyQ0+cXEC1uEevQzPs11KiTvkckrcZ0HRQEvY46Al3Ri4OZzh4VaVh/Mo9bCttI0iUtjE0WIZLcJhVLOZ5J6ew8tgiwRGxdZDH6iujwXyV7FiQfOpwGRHmrg7hCmqJTq40bkq3WjInbyTlbnVzhLPKVagj0AvVWvQIHj6wtoh6QTOrkTENmN4ZNVrEzOmIgro7UwY5h4X4pJjoqiRTPZUj118jCmhnEwHz38Dd2BTMCBidz0r5UGy92nqFVO374zRI9att95mfc//sXHFMvyK/5K9A5fayts5PyVicoj13sIAfsDr/s0Ng4WEqz92NH9Nb6ZtMxmkCy1f2+X0yVfWdVVdWSskys6hvX9Tsr/2vH7hYpGEj3BzVuT6ZyuxaTeBlt02PbC6Hrc7PDqJZm93d8BR0oojcYhWw/ovDv3Ptb9Mwmt3//isbc4IeYw989igL3K8fPg15I12pr+NXivPFKYXpxxUx5BILszPOGMvVG6rhP/28CArvtr04++ciFnzS8yInfuD0F+BO8dSrxQCQ6N6PvbspGO60hBVhVa80B5z07lMsq1jfnLMjzn9eGsHaHFywPrgtM+Txi/Eh9otjWiMD1gc3AtoDEOTRUqvgvmcv5v4d5l+wrf3FCg+s89c/Slri48TZ/3S4N9cehElRT0nwamkxzC9jzJJhyqQKVULtF4eTwseYo0Ojk0L9D5m8FzL8mh0kiei8Zmkczmy7/6hbvH1NQW/F6/V6qSTjMDcl8HrmgSSsAtd3P/7V8mRVwgOHaJ+WUY1Qn3JLQjLt06aMhb6Q/pK7YxmUcXZy3SCWpLmyLG4C2cZ4wx+rpaJnd63WT15jTg53pQjgb0jW2p3kK11vMGb79o5xRmOh830cHq0ybU24wo3BXzZVxJnSvJZ5aiE+80qLsEF7TLG9StggaFne10DsH9v270Wj/bjDqU/XbBdR8/o+nLFs6hpnatrmzXzpys+r057hhtpzqtMSmxN27mGMo8A5Xy5C/897s1LwavOrAz4aP9lY54DPdvmay2EKtzbSW3Jglu+V2mFJ6qQY4HAamM6Zwv8u+Tjs6NblYXxIiPZtpSNOBDNiFI1C+D75VvaqoGpG6TTtLcUL7xZg2EIYQ3BNuhBuTh6A0P6T20hh9SJx1jT1d28HAHOxa36f8fH9UsbKd612foM6l8HF0GY+UwsvTlN+j2R6IQaxW9v/e6J0BDNoN/Vxb1nU80fyCxsIyULBz4a3zDO45miYYlh/O21NfyjhGayN4lCj3Z7y+wYoUgVcJMvVMuPvm68XjAqKp0ZqBf+JeikrguXiFNbvkm4CTQ+vi8N6jUF/Tw1b1bmgU0HS6JDfl3cfI6b/5rrqNOvfVyIwu06zMvj/wa9a4LzLAz5H/lPqNPVFsvDsO9ZrGd+zGN3N2AXc7IKKNCUEyDB5qUFSu4p3NG93xP4bhjYuQg4sAH1nAZ+Hvj9hFP3M+CBpGeXtObILYM1Nh9Wn7PfQ5Qzt1AHrAgxF9rZPYzQjUOmqbZY3F8OenDn4hiivIjCv3u+5E5hvF3fEheZFY2j9pr72eG1u9NWtk04Ohu+njzZ+Q68zJ6vi/meJ7L+Y9/7bDp/9GTtZbAnFTe11TeP2vxUBY9q+va7RDAlDgQ0LuDy7lLEfVwQCmS+Q/gW1Q7lH22GNexKIn5XqJGDVcooEPjleAAbPfE9qn5/KM/RY2vZfjVFtlb9jw3ZqALmj9OZnVEr2Bgfd09CFuzPawwF1MJKhchrt3r1zAEtQpYLnYhza8F67+26u42Q1QV677hhOnjVwdddUptB0P8K14zmdEsJtRLlNkuXuadLZltSUEdSIbSFPtV12TVN8gJ6DrjpQvu6Kip//mSsPlUQCXelXwoSZ3qd4HxT1q86ediW5rRVjVEjhEX1LcmJOJGpMYAUAFB2DRniaMdbxWkPTzBX2DCtn8UiQPA8xmJc8+ORgRUgZlEKxLZHViSyLeO57xNxSEjHhyy74w6Ai2HuD4uQxr+0S2FFpTpB1pnK7dHvs8zh2dSkPAqunlh8eqLXLDkuC1ldcrGwr9wbTKAxjlB/QwnHESszYtK0A75uMF1LbMpKgENGqY23H3pJfH0BescZ6p1KZeiDYo2C2HFTYQA64UcqyC3QbGrhRILh8sNrw3YDHx4Myj58GZM68EchnrpImDIiICKxsY3goEznw+MCqUaMmcDT+WRcHHSnICxybbDN2EOSbrsQk66Xjg/jsmg7hqv1t6LeWZecGyTlwxtmN9/f7dE4sZG/UNXYfCOMRBT8ypuVyPrPMm8XoHYBUafHiJht0y+CBI06hSck+/xgU3CJiHfI084CSuW1R3agWCQKxlwGVx/1Gqksr1qpvX4uu6EodrYYtb+b+XD1DvlhUY3599OIxpzDsPoUBaDyfaWZr8OQ67b4KgKDkYVZRPFk6dlWuryvxfOO0tISmh+kFDltrb8L0z37YTBncSt8HqNGp3SVSPBceSMYMHfBRJsoYUC84Vs+XBvL5DrTa+PdriFhFONZg3dvCutZRl4aHcKd+w6SgoSqEs7Mvd73Hx3CCxcGLVTZI6TFPFL7Zjtwiltu5O8IDy4RxcAA4JyXkdunb7NL5VtXl1QN4XzffZh50d3/9zS2AKtJcKue/GvsNbY+hRA7QxIHjt3WnFyqzi20Oxh8aOXJhTy8A1GMTPu/a6lUnDCm7yuHJrKOUmNxaaECZIII3aDxGjHMVlR+hxUVYI5X4pFCuHG5RPpqrGc/ftYVK45Fi+FostgRZrNEgCI9bkoSv86FlRfb6ajyN2yCee8ypWnFQvrPQbf0gaugGijgI5wvrW7wJvK1ydmUaM2no9aSCU6/1XEAeeV0x1selvhYl+PrYH8P/vzQ8BPe5ZrIEkeqwbU9Yt8jq5QgfdcOwj6KjH/dkU7AzITD7BY2kiYbhdgUTq+5cg0hx2LmnrefVg96lCsP+5u6fX0xXHV1x9PyLjG9/admWlxzEbD3xpxcpFf25+e27L1jMe3Duby+qkqRh9Y/vvWDK9+/Lj5z4rxLN8fs7VlKWVi/EyOpqPUUZqjZFhsTn034ZlWWcMPSyn7SLDNPjed2tEaa59giSrgwBxT3zhDDmnyaLWjGTRBZebWSpSINFecF+26dGPoW0zxsiRPiFx+O2Lxj0VB79/H4wIoo+sfjks3bxMedM4NNt1v6Yiu9XER/L1bROv+nbD5bkag13uCQ+5smw+ipmN1A8hTt+GOewL2dyX9+M3TS1ctN8o7IiiT3/EwLf6POvp7PKhomv3ZfEmh5gf8P4xT+U6KD1mRCblEfSVjxO111TnrF+WcDbyphahgJkzFKLibu1Fz/OIeY5WxJfFVlBnIg1fJXwfZ3nt08nxTGc+ydfIaTUbrCJdYmQI9fM9ygy9DOBxZmdr1KnvFkWyPebuwSVrVrbhjZWtmRyXt9SUwjzlDxwvEjyabwIT2WpAU1ut/z+xYI0L0eQqudFExcN0j9zjWYZF6EDqxwJwSaWRbCr5GLLsvJF9IXBQYyj5cRxLKIdhIgQjOdVa7mGPGOjkYsz5tlD7w+qOQwVHzpkOB+6cG9QAjH2qqfqso/K3W9qqmnh0nlt19Z2/D1UtKhawalWCxFDsCXJRnE5Qc5UXoN7ANkVNyXeyCvjy0I9/qoOIAOdX496agkx8Ni452y/2Ykm+QxbM90eCt7y2XgIYm7HIZ+OieLtcvXsRSKRudCpjvPafv9gDezpRId3fa8e8AGmHxXENKeG8aCSCNTIw52DQDU8i8JRmK6UISbOftULp52O8a/Jr8K1/JxtNfUJaY4u63f/QMxd7E99UUamVXVdPcHnHzkDxqDI8nX9a0C51Z1XbL7ly/irXOWKPy36n3GiNdsDpbMNp1BsIG6aJgrlTsJw9b0a/NfpPr8m5u2ndLhW6CL49vav1+tuDd8dZk7SdJRkB9F7i4hg5WNSq98kANJCe1l5VtWG/Bb5meQ9HvVNpvmjK/0Fv1TiS2txnQcPE0Wrjlc4hV2sOO2a9iwrpUfvdnzM5S1BuqfUiTez/awxmpyg9vg83C/fcaNJR7h+NTJq/uYxdlaR0gmOHtqPeLajxSZCCcvx9xhNzCSW2nsxGLmaYfnRbW6OsXNd+it8h+CEQPKRaGORNrZp4aid5aUXHqP1cIRzRZ6OYrZQiTzM/SY+71F6UT9AlF5vcwWZYZcMdQrDk+H6HlJ4QiZRw+5zawHot9vkS9PWyecftz5UHxbA1tipmKPkjv2v+U72jydYpYKSb3k6NlPk3oyLlRAApnartwLLVZbkOsqfF/Bk7GZlO6Hl/l5QO8UzSu5NvUiKCSTPH2xaGLEvkbZ9g4V4i3H0YN1XQl/bF3llTJJVJCV+zQM/Ars5DppdkT2MO2xHpOWPI49DEEAstI32WE0R5tki0594TvBM4iHu+zVQx+j7e33Km1hHfcC/HubOVxOc67xj/WtiVBqBQ0ytdGG4nBiChiYdZ7Buv8wJevt8pf4yH2Y12MDgKLwZ+O81mlZMVbhhyxkvMFUiF3vX2BTXtBmLnfoQRj0lsCRcttJVfvQT+fM+Y6NePX7S49aiw9bIvLc5NoPxV+9R6tu7Tw8K6zUdcvAM4ZkeWSgtjnhrtTBQ4S3QdriryAfkdCh6e8VBbFTN+c2I9gAyXCAI54GT/TGzUMJzNjOk2rODnLo+LpOYDWIs20CRYzUHOsvl6A3sRHZ5HY49AAerAZVlJrnKXiTl6e2B60Fj+wlkOBlz6kA8oUleUOOQHwN/jafrS4xBJZ010NFH/NcYCO4wB2Xy7bxTsOJP/9Xo96qYpQnYJJKqHZ9yXBcdevvRa5inEZhmIsfyd9MijbE7hk69ym/TegThFwsTatvYiyRF/ebIyTf3RH4mU2rgqrEkElbnk8f617H8122JQssyshfpCQJJ+s535uHnHYy/OKRmAvOoxpk0B8KGRptX7Gn7AWMglmhymc/549STR2Je91v7sapHntSlepQmREtmRH+luL8uxkeAsjQ/qAXSOJsQWdr5umAXi48F/3cEDSUgR8a8tDYCuvDrp1Tm8+9coxhzv14q6CWPUpJFvbiONBHiZas5+sxqqpIIaWP2IvCqkggEy9BCdnfWTo3Skh0UY1rByy7UE+vf7f53jOXODWWB9DzttB7+hjHvDUt8fef2X/uX2E9jqutqofpmaPv8jINpZqNhINQwMIgwDCFQeYolnNJ6gPilo/g8UpEyVTDP5zFT1Z+afoV2zCcTprkovYxgoKa50pb87MzNIzb5furqUJD6hgZG0MCoJK/HPprhReFtDU+OevOQ4G7DWm3tKJevP9xZ6bumejpZLsYs1WiXgc1OYZ3lvlkGnmkeCjUIFQZhoUP7lB12Dz3X9/R02cboPR4/T9t8z8931j4Qbr2y9Pj2H3VujuJd00wHH8GqXegb7QaQi9cXbPGsb7sjRWz9d4994gXh8glbEqdyt+WNysxhqG4LQTwfOKIBNbpC9WzfNV0vGbfOd5uYOJ+k2JVkfkOeR461nf8OOvfdRirsXPdW62+REJfC/uQy9Uf/TIZAuLcOEWsteun1QLUr7K3MyHFQNeN6zi4F60fN3VmHwCGF+TB94o0V+wSwwIljf/Mwj7Xl5+5z5tFxB0rPO7N5Ono5BqtzB+pvH30pap50AgyEBZT5Om2yPCkQZRYtqzY8bvblbGIPNF7F3A+vgVkP5rVU+u6sj5GNhKIZkPrzwd4UqdZuEFcVETBi2+93n0p8qZBtjofV2Tcwd0ss7qrH45yXh5uTOkpjlHdpvQmctU0483D9Tm/Lq8lj1leRUfqYpD6vK/p/MDVpBmbF6Mb40/GKBMaSV30a/wDo4O8lgmJO+/xl8GkhMbmn3oHVlVcPJ90bMLYe199ePzVam78JqpW7FyBZDzeVqMJyE7iiUy98Zkt2EPpjgfHhMfMfbLBuyiansLKI8QMuPL+E6i8oNF4J7MvmC+H1tYaZZs3RqdFu3Pr78Tlf6fme6186w5+BYlumWZZY/reD4LBCizvWF5Q3tlNgvvzc3dYXkPSo0Nyu50UqWaCQP84XacO4+7rPokY06VO2nDz4pIzRbfhhOkJuOMO7fPI1P84XQjpJwjxi7Mc1X5/GQpoVSn2NzE+N7KMfrojPCULTO0e3v4iM47H+BSmmwctNCTv3vDDr4oX/tX89sP7z//6UeQZXxrAgFdin0hESP2G7gvYycyRpsmaltVQIzqgisfAt35JVm7XyUTZWa3j5c8SDR/b56//bPGMb68yarUPgZNI05vP2CJba1S9NLSPpNkawlHn4/X3Lv9D+MkpMJvXi2tNIou0vEmXriFNfRSAgorLf9FQ6EmqkFvTe/o85DvMLlDmMe+485dv9myTZ1XiZrHLRzghxrFe/MTQu7tYJCZYcVjBfLbOYj8Nlb0imRTj1EbRg/CEYRKGqV91+i2R0bhCVobne2yQhEZh6NA899MYgvVlka+t8l9q3FgtY/+hhVsox9duZNy4ggMypeUMTUJi7m2P0EYYe/+bh9fV8q6k70jcswfz7srODiO8yfeqkf9ttzBt7W+dvc3Lqix38g6U/WPovs5Ti7NRH8TPkUfHj7qwREEIA1j1jPS33qx3NHS0XomnR7w7f5u1okFINigio4QLVDtSzADVpFdEGsCh99pAXiJCbvR2tZ/SnXaEdRDTi6BGzISKeRtPEawAhZnHlB39DC2hlzHRUKpAcQo0makkM+3L0/a6njUi3E+oQ0WEfWzvMkbCXFBQyje+iYGZp3YCKcrKDTAumuQgeodzt4jPv7dwDNbs2usKe6P6twE91PS9QKTE1HIJuCzXKMCVAQKEwl3DeYbVLITjBv1snFxsHWTpaaC6Xc1AyKK/GcM9Jx8oxkSgcmhHCIcnZv4qMGoUv3Shknz71rkYf78dv7EtdMcKrjxH0q5CM8psbx/eUzxTxwiHcs2gvdjMv3C65WCPO9rc+55YtnpVnFW3dcv9AdIRC3sKLaOY9ZpYiE12AClmGXoMGiVuyfd1lw+86REW7bb7b9AR3wC+GUu/kymssDTMvi6qCUJEZuWPl5bn0fXpkQKnvYoOhhJWjmnA+KEikQtPEbnal2EYqkgMqoiVjAb9hO57rz7cP537e3YiSBnYh9+XC8xJ8UgBG57feaUv8l3c9fl9dHaglV1AO4TXgvMTDUVW9CVSfwTztfyAldQq70u/+9OSJLo5XS1qUoJ7T5ArbyTdCKm+NY7jx/KF2EMpOQAzX4zvhxjl+y7uefHoyqwhmmGB38WNq5A2Mfhr7ZFT1+Q2EIZY5sQVsfkTevq8eTKG5SrZLrrVl9F7CgCSD7heQOAbsQ3VSKNbuIDdrj1xf7FDJcadIO7wNLb/x7yQA5Fn7ym/1rQl/SX9CvMLlsL79khIZIvC7dJoXi8TYCZilSuw16ZzcvRCZyKhrwmEHNZoJsber08FoP6rkWhQC0vvlIISApQtuvRtkbV1Z5MyIP/LMHyz9/4KlViAZpTBxsxtNkmlJtOTYW3cAiLYRbMhrs/T+bZO52M4+d4U+83telGIv/i10ffq4tjxnfVncf0S1RUYOz/hcqhMtJGp33SJnHpvupyO006rX8GwNgNc4/+tIdTQ6J8g0SzKGl6EZ3HaXxldAVZw1y0+gTu3DGnWSdlJa9Km3tbm++R0DDLxjs7B3dBoM/2Pi/+GJRF9HEGb2qXQvFEPHQqjhuYSpSmIbhSp8q1BVA31hUWjGr5L6cvTkfR5uogJ8Vt29hZqSB+fcCiMG03OFZ9OOjVUJ0Qz+uGW0BqTAQbWzg28FjI11Pn4+BqyaOOaF9todphje7NS/tKUKkv5LMm+co+ISJue5woa0kf0B5N3cPW6O8qWfVlqxQEg+rQL3pvZ8XBiztDMC5BobtbiDos1leXhZ+cxUP9cgVU9Z18Snd0+hMmr6w8t/KTpPAYGpPB0KN1gvKD9/K7dahhDxSkV+JZtp7QBWkWc1MUBs32QZ0+atejSVVXRv4mf3fLcfJoqDrM+0SGKzdU/ycE/nMW59E2IbuFvrRHEIGjS4umjdRnHTigP0aU2Hxg3tJe7ogPCgEnUAebRX09o2hqbnIqD1Wiqu6rCPo3i88F51fa12e8SbNvLR08+cwsoPFu5aPx6kWGhZ8YU13K3lpG3NY4o5ybu+vA4ANYllkNgUvl+tM+/g7tCk0M5Sb6od1m3y5JOpMt7VGDdHeCgiDwHtFdTfrKmxqvYLYKiOJL4FDVL8u3cU5FPszuU6EzlPwpz2m1/tKAXX2mAwMXsRc3GZlFKesEozh5PAa2FOsek1DuAEgFySCH+YBmKLx4tiBPyYiPi3CJ70727McvuxiSv1qoxiBlxdsVnunslH7gPFVHffaMRdPYA/dBv3WV/9zdP6Fr4q9bDTgfJlg/YiZumyOD31UbNTn0ZTP/quR60MAsS+DCDd5aGIo91T1l9L1bbh4IKrRIGoumg8fke3+9UW7vNgtN7DHABREaDITfdDkkLtSogJz0aYdVFpCP9u1BD8loyqbfR0FMNp4G+IKj7soLgDY0rGydnfNL+VikPs8t1+Ouk7coQ7MGWwr5DHuk007d5jXq1ZSD3TdfkQRYJBYnoBjZKii2DvN/PKiALYh2KxBimAfVwpV/MUPvHUBCyDXu+N1/eQbQVMBwaNvuetIPLUPeB7s97J/fHvlIvqdyoM+Z2i9GqH4/904mmg//8+dGF0kMicRWo7FnejyDCSOMZb04FatfRbjnp+MaKkVyIgaKVyrytjdsLX6a19h4ALDlg5c3fM39SanoePH8gJmlrc5QhyA3yZaZePPB5Qdeh+4VDcOx6w+FqK9uQH3XHWufF/nV+MDOlS7Mny7EGYeP9umcNcvgPOzU0cu7vv+FvJKGdhR2QAWaO2yW9xpaT6dytCML98xwV5uVJ56OMV78J1JKS8uggcXv79Sf/jtW/fss/nq97aYxMXUOEUhmcdZADcKi+1yDoAuiSdVYt3qMzjna5oMVfNTLD7lBggFonxEvYA8jj+wzQfx9j07thkSDdLOVkcnPDunKmM//22+2Pif9eJAFghq+QPPoU+wwtRxS/9droeQDnE/j82Zvwx/I/hfwz/Y/gfw/8Y/sfwP4b/Mfz/4vAdaP+C9cEF68fgVIaGPx4Yy556/VoeMPk29Xfel1taorT41XuFABze4c6wyC54+YDozKnfeTEvqzCQzBNhtFI61/R4cHGr0aAFYSYhQmHyMaF1SJ9kbHJ7sn6Z2dOlfYeLO0NV81gKDK+TjSnqUky4J58Qzhi89izuXgUbn+V0admL244KZTIGaAyupj+UxM7O7H39Oh9GncfCGhxuC6EplpWjxg4HMzNfeaUr67HBGCwj3kP4B9zPNBoMdCI31C+UIn0tsY4VxmAN2x9Hg83M0q9v/eVrT2U2Oc/QWTsm6zsuVqXUvPz+QV9Wiovo6IQBkE8PMboiUCxE331nsBEYoD79KGTw5RuENvkYQjFowMxszg/crXm+Rpff8vb97KC7ZSWGj+YDCWimYNlzXPn3s885IgNFGp039OzQa42OVguMfzLQp2PwS8O2AV03NytFWFbzyjTnfFCfsm6YrkHLFalmvo+yZp+7O5alvRIrgPz90ouHNLySUs9UXomwJyGHRYZ2MBZHH5KATQQIlCtaKDEZUCyjjDUzZ3tK/+unrLmJmDKwgPsArIeZFrokTxSGf7tOdxTKfaaHZcNSXPTEHdL8ADgDiZPzvsp9FCvt6ICCMnM5gofyHjnzC5rudslmxPjHtOVP4gLImSSrqQ6fw0xqIRkHOM/+AovxpS8YSF0NlawO1bKFI51VUae2jO+8SM4IS45WoBX6EJuqHRA/qO6oZLw0D2t+9eFwGIlTdL7a8/azJQ74alQ+Z9JbOo/cJwyYSIWd6J5CE5SpWI0dUdatlmCSe+BTYw6Iit0YIj1n1VT05Pb3dvyUNQsTj5SoP38Mg6bLQ8q3em9x6kOn1cgvfBXMBxS9Ldj+MpsJO58otnZg+3KeFskm0nWlsdviGEsfuvDp1yT3r/Kxjow/OZI2ylRpRhZ5aIn5Jrergc6gj9V1QNUexTPOUDCgB5LXZ4oSqzhIZimyuMT38rKlxQfBQZcJ5BuzuZFblxbOgG4M1tt87X/9WdE9ivml3crE/FTfE7nCo2EkllCylfvBpQyX+Az+q8UaGIlYHxWsFidy2xa71jslaqpse7jC2CqPYc1I1WCPMottFfe71jE4owGZttjiEiPpzLndp/KC6EzlZfOaBXddnF65+2FWCmHsAU9fzbf4V8FAwk+M3KBIdrlnhaBvzSqM8tnl+cfVOGViobwx9lqF59Wmih6NanjNOY1d2jNUkwYXnZ0bJB4ex1AeDbSDj+gCDFooTj+TT/jMtA+nGN5t19feczN17CqOl/ZwK9HasLppma2b6jwCv+L2RDEIfSRU0Qq37kn2ST18oVejlovBKh8RHnkcUj8O1irT6k0h+62j+JxyZNlhIyUwGtotkyvaZNGwXtaUadPIIC4vSI2Hgy/qWiWzcnaHn6euVeyGpvM0c/Ot8DzBVZmvGNPPpObjxAkd5Q/+TreczW0PfhMFXZj7u0L1Mf7tE9brBRaGnv41e/kHT+nRHZes4kS8B/S8IF1Vm4HyVIVkFgvwF8oQ3UhIiEi7t9pyKvpUBNqH/kW7C002mwJI1uVZKUA8DF355LJml3p/tyiibsX7jHGM+LzeT32DmegwwRMLtJVGo5CfGym+JtunU/zsgmJUMnqz/5pvirujYMU4ieWlNWmgilj/f2X0SJs68mJ9frqS8ehZuxyVgXORzVt2ocqRjEjKihvOUFldiZGGFVS/yqpxd4RnfjzMOoMm+TptYC2HzX7C+do6oYWr9J5Mc2xeMlXRbuinFaxPqm2xixvE5Z5n5J4kgXTNQAGiEysi290B4SN0k40G8CU5Wo0xjMgu44jVFjb5gjOFFmvMMhMDCx7zYUWTimfCre3dyzWYJ9BBggOSgYrq0snFWiBN+niYnBzZA6amh3GoKK9J72Sfvb1UwXEelH2lrRdzcah6/KeGlxIO6nl4oaDhCwetN6OzM+NzJQYrkI0fG4yVJh9zGNdcKxAcoIhZJXI0CtPMEO6GOrEH8KQ+/KPep4d0wtACjQcQmCNbncJAc6JKc3JU6GCuRU/hwUq/FutwabG31xcXQsYapFCPS9kgne0D5rimjJf8VOYooVVE4HL8Q6j3NtOoBsYeep3XFxq7iOkY/3jWPd/ZR3wXuadcn7tF3iDQjNjzjIAKoonVsBPNDiUlC9CEc7v5+SebFqKjkrzxFMwpdmqKs/zjy1I5TcFJTR9eElklqtkx63fV5otuZ26vd6UGblsLSAvPvHnIodbmU5mq1a6UL4AQx4b0UUdi9bo1DKFQYrimVF/WsmaTZKcp3dr0gibqol+6vWdrk+H22cCF+fIV1gJNzkfZHMm6+3v8OnWNDKfYG1O4hWSMPrs8mv2AqWpZhYv2N7/RxrS540jz4UElzdALaMbFChz7ShQCO9aons5TE+RKgkGDc2firqczgzmeMIapBPtQM9eCky4ISQwgG1aZkzeLiiS4/RWhORY7JgYsOIKW5Z2aewvVYoUG8yXTLrpbA5+1n9Oaf+tdZ3D4FPDh2wLUM9PcQ5EMVVxc8e8WueTJaoaMHqzGDxFKZGqbHCUshHq2GoJAYP0CDutFPwkldzYLuKKnag0zIBeuRw8Lqx6HHLb8y4a4iKW6x08jPDP09bXMX2x8hr0+B2StQ/oBHQOMBXLIPmp2YMXysPd2kO2CA2pg13+qBncOJYguzN3BnSm3WsvXVtbDtowH6LXxgB32+njPbvYg/3R7101eascOsmHmzrFB0+ru5xG0jQ7tGrFtBNRV7TWMEmBJHCGbkQhmUqIUQ5qEiaKkcTb/7VIMsAR4Rnov17NSvRI3m7s3c9YlXB4u0RqfoYIUbuwhrPlQvdmqOIdDeYe42773nfMTK27B1dqFetitq/ITB4g+2z6e7TyP7EFdLeXZt9cdZsXAhm78nMA7cYezHyxhSGVrTTG3/FLVZzfrSgP8LFF0TYtEXGPwHZTc0Z51pe/DzjvzBG1d5wb8LrlIR454yt/GADgtezfXvwYJZH3Sogn5lF7FYuQKY3OdTTCmduV0PSJ92arirZt60jVfGe23ZBpDBKvMGfcodvZ8UUSjnWP3Vt4x7g9es9m1BaZlfUwow+pkAF0OoA3u/hqtu0MFxvwsbp8s+SB0o5xNZchR/BZNMh1ETQQTKBAFkFdjaql5O2Y9kHve5FQnwy8Oxl8Gk7mgNLUKbFKFXulH2p8pFRoamGgfTZxa/WiEabFpSY+NoHpDIw+ws22N4WKrXYESBhHZkwB1LiYbiydnpReeRzHLGxoVI2tQPRqC3wDBge9wXrDKUq7gJVhkhtc3duYPe6RUhiE20m6OThQfb4836c/cFqpHm+ZtHrLrDYow0N7qXgSYTckFCVR79F77nXjtsoSJa3zuWSE3Y782d83Ua4Wm7DT/IfsrB9Mcm4rX0wh66Raorjt8cWN3BEGPMMllMdnBZ44qjMPGj04yECsEfMQzDejuDnJaMUTueeFxeQSVtxRJk9f4eceYwXBCXIIiHai22UHVBqy3JudzAf9sFcX+ZxrCieYzOPyJXPBspaU61c128MICIIrhbOXCMTZPUDO+x8d/ADU57A0/Ij+BXJJGYx0ndz+r3JrY7NCPozFyq/MQCux3d+xwAVSa1gN5S64nUquFZyve4D9N+uJ2e4sfVnyln2i1KVS6/RipMF6TmszY9eucRdnNoiaFvmoa8JTUK4idliu3Mfr7F+0Q6bO+GcN+z9YteeA0+0b2Z2y/D6gWqvam5bv0on8W8AQEVC2jV8P6gg5iwOztsGXOu8N83IA0YxfOF4ytWtkYeBF3ocsFyAJx6uyKYaMlaX5ukquZfdxA2Sxne+dAFPXU/GjxnEa2TnteeNbzjfKb2OA5C9OTefZgrnoLS7klgmBSmAy1NCFmrzdHiNdbsI75HQYkUO5H6XOwTCuOZ/JhPcFj/GdPIeBKjdSM5FbZsiGmzAcwR3g3+1Rtmu3dde3G3DXVODN7tu8HDs67QwK+3YygpY06l2HK5A20Gad4SpHgDIDOn84qPSDKZvB4wtlXFXURA2lH1ukONvs2Pj20+MU1tNrBeJ/w1M+M2HuzRDrmUBttiqBdueksWq91EaUCuYD2eFGBgtT0LYwYIOa8HKfwbu9AbjvlCvLCKnKd7waaERGuPzSmVBjHWO3zExvBI7jnX5Tt9hxsB7eITaNi5qDR4dlDmY6VwTZCha/x6rXUlUGPfeyffPwf0H7q3MNAP6SanxCa588gwZMIk2BksYNpxkHhN3cV4JcvzEyq/Q3u/U1DYOe38IslGD+lx/AKW4ydork1YxaiPq+UcNqMz3stYrjtr7/bR9hlB4WxSqSGjzwbBWrq1ebRVeco1vn2+ACyavqNcXcr2CMtJv84vhGyHtxblayoSpJBP69GjglElIHx3yes5Oq1+IZU/e3zQtMY13VIw12QlZasM70XyXwMVxS6d6Ps53ljx5Ms7moXF9RhTYcYssfX31JKuk5MpPoZZ/LAeHk6fZ/LR2bPL69+l7dfyVZT2wkTv7pw9GezV/zDlTn36zhvFafB6f4nZndxnDymhgl0cXETaU9wzz9lDTFc6g4DzSEGiK12S5sNzmJF1mKLmDbz0QnFDzGm5SUiRJEoZ3aEi9fMOON0TyTXhIqD75mlb1rxZ8t2LiNj3nTYj6hQcBn555+XpQmn/M4UkYtYTgGl2xzHNK7nGJdCDBsarb9T6vP7IoC2jE3BQw3Dkb2ea5eZWY7sheIr9IbCIUUx1Dg/zv01rvcXvT5ZMcB2rVt8/VKa4yl86neuKKVYrPjnwtiXUrKVc5Ls07vCrzx1Gxp1GwRALgYTDKEmmrhJ6PrE3Cw9y209OqDv/mZuGNpQN2PxvqVukd5neVCzpPtdS1s3zYjs/zffWlzah2/2ZO2LORZL2/zNdjx8d2pr27zJ7Jf8bvLX6yOli1eCvwrxr//HiW//B1BLAwQUAAIACACRZk5P81Ak5U0AAABqAAAAGwAAAHVuaXZlcnNhbC91bml2ZXJzYWwucG5nLnhtbLOxr8jNUShLLSrOzM+zVTLUM1Cyt+PlsikoSi3LTC1XqACKAQUhQEmh0lbJxAjBLc9MKcmwVbIwM0eIZaRmpmeU2CqZmRrABfWBRgIAUEsBAgAAFAACAAgAcEAWTzZhWAJHAwAA4QkAABQAAAAAAAAAAQAAAAAAAAAAAHVuaXZlcnNhbC9wbGF5ZXIueG1sUEsBAgAAFAACAAgAkGZOT3HJB6JgBgAAfRUAAB0AAAAAAAAAAQAAAAAAeQMAAHVuaXZlcnNhbC9jb21tb25fbWVzc2FnZXMubG5nUEsBAgAAFAACAAgAkGZOTxUeYBujAAAAfwEAAC4AAAAAAAAAAQAAAAAAFAoAAHVuaXZlcnNhbC9wbGF5YmFja19hbmRfbmF2aWdhdGlvbl9zZXR0aW5ncy54bWxQSwECAAAUAAIACACQZk5Pss1JDvQFAADYHgAAJwAAAAAAAAABAAAAAAADCwAAdW5pdmVyc2FsL2ZsYXNoX3B1Ymxpc2hpbmdfc2V0dGluZ3MueG1sUEsBAgAAFAACAAgAkGZOT5ep1g1qAwAAmgwAACEAAAAAAAAAAQAAAAAAPBEAAHVuaXZlcnNhbC9mbGFzaF9za2luX3NldHRpbmdzLnhtbFBLAQIAABQAAgAIAJBmTk8OP7587wUAAGIeAAAmAAAAAAAAAAEAAAAAAOUUAAB1bml2ZXJzYWwvaHRtbF9wdWJsaXNoaW5nX3NldHRpbmdzLnhtbFBLAQIAABQAAgAIAJBmTk/sTFlStgEAAHoGAAAfAAAAAAAAAAEAAAAAABgbAAB1bml2ZXJzYWwvaHRtbF9za2luX3NldHRpbmdzLmpzUEsBAgAAFAACAAgAkGZOT5QTsyJpAAAAbgAAABwAAAAAAAAAAQAAAAAACx0AAHVuaXZlcnNhbC9sb2NhbF9zZXR0aW5ncy54bWxQSwECAAAUAAIACACRZk5PzvzraUAyAACkUgAAFwAAAAAAAAAAAAAAAACuHQAAdW5pdmVyc2FsL3VuaXZlcnNhbC5wbmdQSwECAAAUAAIACACRZk5P81Ak5U0AAABqAAAAGwAAAAAAAAABAAAAAAAjUAAAdW5pdmVyc2FsL3VuaXZlcnNhbC5wbmcueG1sUEsFBgAAAAAKAAoABgMAAKlQAAAAAA=="/>
  <p:tag name="ISPRINGONLINEFOLDERID" val="19"/>
  <p:tag name="ISPRINGONLINEFOLDERPATH" val="Content List/kiknet - kiknet4you"/>
  <p:tag name="ISPRINGONLINEFOLDERDOMAIN" val="https://kikcom-lernzenter-3.ispringlearn.com"/>
  <p:tag name="ISPRING_SCREEN_RECS_UPDATED" val="E:\Anton\01 kik\Lerneinheiten\SWISSTOPO E_TOOL\Kartentechnologie\Modul 1\Kartentechnologie Modul 1 Wie eine Karte entsteht\"/>
  <p:tag name="ISPRING_PUBLISH_SETTINGS" val="{&quot;commonSettings&quot;:{&quot;webSettings&quot;:{&quot;useMobileViewer&quot;:&quot;T_TRU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Path&quot;:&quot;Content List/kiknet - kiknet4you&quot;,&quot;onlineDestinationFolderId&quot;:&quot;19&quot;,&quot;onlineDestinationUrl&quot;:&quot;https://kikcom-lernzenter-3.ispringlearn.com&quot;,&quot;uploadSources&quot;:true},&quot;cloudSettings&quot;:{&quot;onlineDestinationFolderId&quot;:&quot;1&quot;},&quot;publishDestination&quot;:&quot;ISPRING_LMS&quot;,&quot;wordSettings&quot;:{&quot;printCopies&quot;:1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0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365</Words>
  <Application>Microsoft Office PowerPoint</Application>
  <PresentationFormat>Breitbild</PresentationFormat>
  <Paragraphs>57</Paragraphs>
  <Slides>8</Slides>
  <Notes>8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Office</vt:lpstr>
      <vt:lpstr>Kartentechnologie</vt:lpstr>
      <vt:lpstr>PowerPoint-Präsentation</vt:lpstr>
      <vt:lpstr>So entsteht eine Karte</vt:lpstr>
      <vt:lpstr>PowerPoint-Präsentation</vt:lpstr>
      <vt:lpstr>PowerPoint-Präsentation</vt:lpstr>
      <vt:lpstr>PowerPoint-Präsentation</vt:lpstr>
      <vt:lpstr>Kartentechnologie im Film (Mit Maus im Filmfenster starten oder anhalten)</vt:lpstr>
      <vt:lpstr>Kartentechnologie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Kartentechnologie_Modul_1_Wie eine Karte</dc:title>
  <dc:creator>Anton Wagner</dc:creator>
  <cp:lastModifiedBy>Anton Wagner</cp:lastModifiedBy>
  <cp:revision>4</cp:revision>
  <dcterms:created xsi:type="dcterms:W3CDTF">2020-03-03T14:27:57Z</dcterms:created>
  <dcterms:modified xsi:type="dcterms:W3CDTF">2020-03-03T15:12:58Z</dcterms:modified>
</cp:coreProperties>
</file>