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91" r:id="rId2"/>
    <p:sldId id="296" r:id="rId3"/>
    <p:sldId id="297" r:id="rId4"/>
    <p:sldId id="289" r:id="rId5"/>
    <p:sldId id="290" r:id="rId6"/>
    <p:sldId id="292" r:id="rId7"/>
    <p:sldId id="293" r:id="rId8"/>
    <p:sldId id="294" r:id="rId9"/>
    <p:sldId id="285" r:id="rId10"/>
  </p:sldIdLst>
  <p:sldSz cx="12192000" cy="6858000"/>
  <p:notesSz cx="6858000" cy="9144000"/>
  <p:custDataLst>
    <p:tags r:id="rId12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45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8EB2FC-5E64-46A4-9872-586C61CEE98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/>
      <dgm:spPr/>
    </dgm:pt>
    <dgm:pt modelId="{5196208B-CE19-46C5-AC5E-8FC1D222D228}">
      <dgm:prSet phldrT="[Text]" phldr="1"/>
      <dgm:spPr/>
      <dgm:t>
        <a:bodyPr lIns="0"/>
        <a:lstStyle/>
        <a:p>
          <a:endParaRPr lang="de-CH" dirty="0"/>
        </a:p>
      </dgm:t>
    </dgm:pt>
    <dgm:pt modelId="{71DD4B1E-03D9-4D26-8F0B-A4A0F5564757}" type="sibTrans" cxnId="{41A6B937-F47A-4056-9734-33D87C6C344D}">
      <dgm:prSet/>
      <dgm:spPr>
        <a:blipFill rotWithShape="1">
          <a:blip xmlns:r="http://schemas.openxmlformats.org/officeDocument/2006/relationships" r:embed="rId1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CH"/>
        </a:p>
      </dgm:t>
    </dgm:pt>
    <dgm:pt modelId="{3FFCCE31-D256-4424-A182-A513217C8D5F}" type="parTrans" cxnId="{41A6B937-F47A-4056-9734-33D87C6C344D}">
      <dgm:prSet/>
      <dgm:spPr/>
      <dgm:t>
        <a:bodyPr/>
        <a:lstStyle/>
        <a:p>
          <a:endParaRPr lang="de-CH"/>
        </a:p>
      </dgm:t>
    </dgm:pt>
    <dgm:pt modelId="{7DAAE1D5-7BDA-4577-9AB9-89E7D26F2087}" type="pres">
      <dgm:prSet presAssocID="{BE8EB2FC-5E64-46A4-9872-586C61CEE98B}" presName="Name0" presStyleCnt="0">
        <dgm:presLayoutVars>
          <dgm:chMax val="7"/>
          <dgm:chPref val="7"/>
          <dgm:dir/>
        </dgm:presLayoutVars>
      </dgm:prSet>
      <dgm:spPr/>
    </dgm:pt>
    <dgm:pt modelId="{AADAB577-E9A0-4268-826A-93219EA4EF4D}" type="pres">
      <dgm:prSet presAssocID="{BE8EB2FC-5E64-46A4-9872-586C61CEE98B}" presName="Name1" presStyleCnt="0"/>
      <dgm:spPr/>
    </dgm:pt>
    <dgm:pt modelId="{7303081B-4512-4DEF-AB0D-C58D2D3D9263}" type="pres">
      <dgm:prSet presAssocID="{71DD4B1E-03D9-4D26-8F0B-A4A0F5564757}" presName="picture_1" presStyleCnt="0"/>
      <dgm:spPr/>
    </dgm:pt>
    <dgm:pt modelId="{8029B26F-6DB5-4C44-B948-D0FF67274842}" type="pres">
      <dgm:prSet presAssocID="{71DD4B1E-03D9-4D26-8F0B-A4A0F5564757}" presName="pictureRepeatNode" presStyleLbl="alignImgPlace1" presStyleIdx="0" presStyleCnt="1"/>
      <dgm:spPr/>
    </dgm:pt>
    <dgm:pt modelId="{7F53FD23-A6E9-4704-B477-E07BB25F7843}" type="pres">
      <dgm:prSet presAssocID="{5196208B-CE19-46C5-AC5E-8FC1D222D228}" presName="text_1" presStyleLbl="node1" presStyleIdx="0" presStyleCnt="0">
        <dgm:presLayoutVars>
          <dgm:bulletEnabled val="1"/>
        </dgm:presLayoutVars>
      </dgm:prSet>
      <dgm:spPr/>
    </dgm:pt>
  </dgm:ptLst>
  <dgm:cxnLst>
    <dgm:cxn modelId="{80FF321A-B47C-4304-B4FC-949F642B03F8}" type="presOf" srcId="{5196208B-CE19-46C5-AC5E-8FC1D222D228}" destId="{7F53FD23-A6E9-4704-B477-E07BB25F7843}" srcOrd="0" destOrd="0" presId="urn:microsoft.com/office/officeart/2008/layout/CircularPictureCallout"/>
    <dgm:cxn modelId="{E2247133-6200-4539-9D73-26C4D996CE37}" type="presOf" srcId="{BE8EB2FC-5E64-46A4-9872-586C61CEE98B}" destId="{7DAAE1D5-7BDA-4577-9AB9-89E7D26F2087}" srcOrd="0" destOrd="0" presId="urn:microsoft.com/office/officeart/2008/layout/CircularPictureCallout"/>
    <dgm:cxn modelId="{41A6B937-F47A-4056-9734-33D87C6C344D}" srcId="{BE8EB2FC-5E64-46A4-9872-586C61CEE98B}" destId="{5196208B-CE19-46C5-AC5E-8FC1D222D228}" srcOrd="0" destOrd="0" parTransId="{3FFCCE31-D256-4424-A182-A513217C8D5F}" sibTransId="{71DD4B1E-03D9-4D26-8F0B-A4A0F5564757}"/>
    <dgm:cxn modelId="{D2C2EA55-0FAD-41F2-9D4E-C4000B670E53}" type="presOf" srcId="{71DD4B1E-03D9-4D26-8F0B-A4A0F5564757}" destId="{8029B26F-6DB5-4C44-B948-D0FF67274842}" srcOrd="0" destOrd="0" presId="urn:microsoft.com/office/officeart/2008/layout/CircularPictureCallout"/>
    <dgm:cxn modelId="{189EFB88-C730-4975-91D4-562C45A257AA}" type="presParOf" srcId="{7DAAE1D5-7BDA-4577-9AB9-89E7D26F2087}" destId="{AADAB577-E9A0-4268-826A-93219EA4EF4D}" srcOrd="0" destOrd="0" presId="urn:microsoft.com/office/officeart/2008/layout/CircularPictureCallout"/>
    <dgm:cxn modelId="{0C8F8586-0D8A-43DA-A10F-4E588FC4E4DE}" type="presParOf" srcId="{AADAB577-E9A0-4268-826A-93219EA4EF4D}" destId="{7303081B-4512-4DEF-AB0D-C58D2D3D9263}" srcOrd="0" destOrd="0" presId="urn:microsoft.com/office/officeart/2008/layout/CircularPictureCallout"/>
    <dgm:cxn modelId="{8CBD062F-15E3-4BAD-A526-DC98D2A2C09D}" type="presParOf" srcId="{7303081B-4512-4DEF-AB0D-C58D2D3D9263}" destId="{8029B26F-6DB5-4C44-B948-D0FF67274842}" srcOrd="0" destOrd="0" presId="urn:microsoft.com/office/officeart/2008/layout/CircularPictureCallout"/>
    <dgm:cxn modelId="{477B0B83-4492-47E0-86DE-31431D8A555E}" type="presParOf" srcId="{AADAB577-E9A0-4268-826A-93219EA4EF4D}" destId="{7F53FD23-A6E9-4704-B477-E07BB25F7843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29B26F-6DB5-4C44-B948-D0FF67274842}">
      <dsp:nvSpPr>
        <dsp:cNvPr id="0" name=""/>
        <dsp:cNvSpPr/>
      </dsp:nvSpPr>
      <dsp:spPr>
        <a:xfrm>
          <a:off x="1510990" y="292524"/>
          <a:ext cx="3021980" cy="3021980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3FD23-A6E9-4704-B477-E07BB25F7843}">
      <dsp:nvSpPr>
        <dsp:cNvPr id="0" name=""/>
        <dsp:cNvSpPr/>
      </dsp:nvSpPr>
      <dsp:spPr>
        <a:xfrm>
          <a:off x="2054946" y="1897196"/>
          <a:ext cx="1934067" cy="99725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6500" kern="1200" dirty="0"/>
        </a:p>
      </dsp:txBody>
      <dsp:txXfrm>
        <a:off x="2054946" y="1897196"/>
        <a:ext cx="1934067" cy="9972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C1C34-4C69-495F-BED4-9A7C3D2D8875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C0D6E-D22A-4FCE-BDB2-FAA1A16F3C3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508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C0D6E-D22A-4FCE-BDB2-FAA1A16F3C35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2829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C0D6E-D22A-4FCE-BDB2-FAA1A16F3C35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16226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C0D6E-D22A-4FCE-BDB2-FAA1A16F3C35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58249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C0D6E-D22A-4FCE-BDB2-FAA1A16F3C35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0928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C0D6E-D22A-4FCE-BDB2-FAA1A16F3C35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4183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C0D6E-D22A-4FCE-BDB2-FAA1A16F3C35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4829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C0D6E-D22A-4FCE-BDB2-FAA1A16F3C35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8837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C0D6E-D22A-4FCE-BDB2-FAA1A16F3C35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0975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3384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E0A433-E9C4-4AD6-92B2-DE8C09293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283CB36-0E29-4AE7-A266-699BE2CD1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2D6140-49A9-4415-9AFB-09C71B4F6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11C3D7-156D-440E-8EAD-3DB63C9FF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D4C641-E9F8-43E9-B5E2-77998FF7E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96665221-5846-46E8-BD1B-A3D0FF4B92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9622" cy="6843557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9000"/>
                  <a:lumMod val="96000"/>
                  <a:lumOff val="4000"/>
                </a:schemeClr>
              </a:gs>
              <a:gs pos="47000">
                <a:schemeClr val="accent1">
                  <a:lumMod val="33000"/>
                  <a:lumOff val="67000"/>
                  <a:alpha val="23000"/>
                </a:schemeClr>
              </a:gs>
            </a:gsLst>
            <a:lin ang="10800000" scaled="0"/>
            <a:tileRect/>
          </a:gradFill>
        </p:spPr>
      </p:pic>
    </p:spTree>
    <p:extLst>
      <p:ext uri="{BB962C8B-B14F-4D97-AF65-F5344CB8AC3E}">
        <p14:creationId xmlns:p14="http://schemas.microsoft.com/office/powerpoint/2010/main" val="377087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A559D3-0AAB-4B6D-9137-8D18CC15C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4609213-57EF-4CBD-9AA8-23972B871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9E1103-4CB4-4553-A9AC-F1524A6F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3E0190-955A-41D0-9434-910A23F4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CF8466-5513-4D36-AC7B-6E0C98007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0361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2E6ADCB-7253-4607-90A8-09C4C66BD6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1072D46-F36B-4D2E-A04B-5FB8EE59A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C626F6-2FA1-4290-848E-23694890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B9C95F-C9D4-4162-8CC4-6730CCBBA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9A0A94-F1C6-4A80-826C-B7C215C9C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9592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6ADE00-BEBB-4D9F-BADC-280C92C74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821865-82A8-4712-A0BC-CB17FFB81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88D9BF-E831-4787-8EBF-40000F709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4961EB-1F26-426A-A404-83560687D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02CFB3-5CFA-489E-95D6-5276B779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081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C46D73-42EA-4E06-B00F-DFB66A37D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FA78FA-E104-44FA-B084-6183A26BF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18170A-9DB5-4839-B727-250A40FD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0798A3-ACA1-4BCF-8C78-B564E13F2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2BEC1-DEBB-428A-9D4B-993439A5E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0735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D2165-FB46-4D74-944C-05D7426D3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280979-FA77-42B4-94E1-48F2DA020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A58725F-7395-4468-AE5B-9D57CA7DB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ACC3F1A-4381-4787-93DF-013AED8D4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2B6BF2-FDA6-4B1F-ABDA-799B6A4AC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721B2CF-7D73-4D56-8E33-6A2C68AC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27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232BF1-E1DE-4EF8-BB15-68EF052EB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89CB41-A912-4C48-A4E2-09CDA5EF1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B3B80E-ED95-425D-A008-A985B04DD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9C244EB-D95A-4B8D-A3F6-9AE77C4AD7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E1EEB7E-4B17-46EA-953C-3EDCF72D3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3AB579D-ECC9-48B3-B3E8-3E69151B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917760D-D42E-4484-B607-E01EF234B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00804D0-1334-4168-AA62-22AE55A1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877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BE3F4D-4F6A-4DE8-9F53-EDDEBDEF8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latin typeface="Century Gothic" panose="020B0502020202020204" pitchFamily="34" charset="0"/>
              </a:rPr>
              <a:t>Kartenlesen 2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63441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B1B9942-751E-49C1-9EA2-231AFB61C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600367-6D7E-4F3C-8730-192BAC103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0D6789-E70C-400C-ACD5-249DA045D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22717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8FA750-136C-421D-BDD3-FC66D38B5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C74264-DFB5-4FFC-A232-982EE5FFD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E25631-7EBA-4B2E-BE70-6131CBFD9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9FA82F0-75FC-46AB-9F97-7410DF5D4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B10C616-690A-4913-B9C2-DED7F69A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33923C-EB5E-40AF-8F2A-902B103CC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8816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9146B-EE40-415C-A188-E6997BEB1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C90EA8-B07E-4459-98B5-58D1E9B48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3BE6BA-3EA1-4A76-88AF-9102CE7FF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C7EE43-E70F-4A42-A216-6EB936BC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4395DBE-D3EC-4820-8578-3D2F5EAC0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DFA72A4-0294-4EE2-BC46-3F794DA6E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7114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76C3FE6-68E8-4366-9CB3-CBE3501C7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E1B0CC-3AA3-4E48-AAB0-1462D5D01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AC1332-F070-42B7-A402-74467839F5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8F1EB2-5732-4D69-B7DF-6B87AA3DE2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F6ECAE-2123-48EC-B10E-608326D69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2D55BC6E-7E15-4C76-A6AD-CAD24C9C56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alphaModFix amt="3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9622" cy="6843557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9000"/>
                  <a:lumMod val="96000"/>
                  <a:lumOff val="4000"/>
                </a:schemeClr>
              </a:gs>
              <a:gs pos="47000">
                <a:schemeClr val="accent1">
                  <a:lumMod val="33000"/>
                  <a:lumOff val="67000"/>
                  <a:alpha val="23000"/>
                </a:schemeClr>
              </a:gs>
            </a:gsLst>
            <a:lin ang="10800000" scaled="0"/>
            <a:tileRect/>
          </a:gradFill>
        </p:spPr>
      </p:pic>
    </p:spTree>
    <p:extLst>
      <p:ext uri="{BB962C8B-B14F-4D97-AF65-F5344CB8AC3E}">
        <p14:creationId xmlns:p14="http://schemas.microsoft.com/office/powerpoint/2010/main" val="115209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jp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zyvJ3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C658F2B-80EC-4C24-B327-2EA542FDCBA4}"/>
              </a:ext>
            </a:extLst>
          </p:cNvPr>
          <p:cNvSpPr txBox="1">
            <a:spLocks/>
          </p:cNvSpPr>
          <p:nvPr/>
        </p:nvSpPr>
        <p:spPr>
          <a:xfrm>
            <a:off x="4380588" y="3054928"/>
            <a:ext cx="2707937" cy="492760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2000" b="1" dirty="0">
                <a:solidFill>
                  <a:schemeClr val="accent1"/>
                </a:solidFill>
              </a:rPr>
              <a:t>MODUL 2</a:t>
            </a:r>
          </a:p>
          <a:p>
            <a:pPr marL="0" indent="0" algn="r">
              <a:buNone/>
            </a:pPr>
            <a:r>
              <a:rPr lang="de-DE" sz="2000" b="1" dirty="0">
                <a:solidFill>
                  <a:schemeClr val="accent1"/>
                </a:solidFill>
              </a:rPr>
              <a:t>Geschichte der Kartenherstellung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2A0A8A0C-D708-4B08-A355-988603F5FEB5}"/>
              </a:ext>
            </a:extLst>
          </p:cNvPr>
          <p:cNvCxnSpPr/>
          <p:nvPr/>
        </p:nvCxnSpPr>
        <p:spPr>
          <a:xfrm>
            <a:off x="4147127" y="2050473"/>
            <a:ext cx="0" cy="31865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Ein Bild, das draußen, Gras, Wasser, Feld enthält.&#10;&#10;Automatisch generierte Beschreibung">
            <a:extLst>
              <a:ext uri="{FF2B5EF4-FFF2-40B4-BE49-F238E27FC236}">
                <a16:creationId xmlns:a16="http://schemas.microsoft.com/office/drawing/2014/main" id="{399B1DDD-BB47-482A-9DC7-CCAFB013C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512" y="3994728"/>
            <a:ext cx="3438525" cy="228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7E4DF12-6A2B-4485-B2AD-9F777858C41E}"/>
              </a:ext>
            </a:extLst>
          </p:cNvPr>
          <p:cNvSpPr txBox="1">
            <a:spLocks/>
          </p:cNvSpPr>
          <p:nvPr/>
        </p:nvSpPr>
        <p:spPr>
          <a:xfrm>
            <a:off x="4380588" y="965199"/>
            <a:ext cx="6766078" cy="4927601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Kartentechnologie</a:t>
            </a:r>
          </a:p>
        </p:txBody>
      </p:sp>
      <p:pic>
        <p:nvPicPr>
          <p:cNvPr id="10" name="Grafik 9" descr="Ein Bild, das Tier, Vogel, draußen, Schnee enthält.&#10;&#10;Automatisch generierte Beschreibung">
            <a:extLst>
              <a:ext uri="{FF2B5EF4-FFF2-40B4-BE49-F238E27FC236}">
                <a16:creationId xmlns:a16="http://schemas.microsoft.com/office/drawing/2014/main" id="{3768185D-B34E-4FDD-91C1-8C8149B189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6100" y1="25979" x2="16100" y2="25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143" r="25427"/>
          <a:stretch/>
        </p:blipFill>
        <p:spPr>
          <a:xfrm>
            <a:off x="9026671" y="3613727"/>
            <a:ext cx="3331646" cy="3048002"/>
          </a:xfrm>
          <a:prstGeom prst="rect">
            <a:avLst/>
          </a:prstGeom>
        </p:spPr>
      </p:pic>
      <p:sp>
        <p:nvSpPr>
          <p:cNvPr id="11" name="Untertitel 2">
            <a:extLst>
              <a:ext uri="{FF2B5EF4-FFF2-40B4-BE49-F238E27FC236}">
                <a16:creationId xmlns:a16="http://schemas.microsoft.com/office/drawing/2014/main" id="{16B0BBBE-1133-42C9-85A4-69F98B2B2932}"/>
              </a:ext>
            </a:extLst>
          </p:cNvPr>
          <p:cNvSpPr txBox="1">
            <a:spLocks/>
          </p:cNvSpPr>
          <p:nvPr/>
        </p:nvSpPr>
        <p:spPr>
          <a:xfrm>
            <a:off x="4437844" y="1711037"/>
            <a:ext cx="6596600" cy="134389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/>
              <a:t>MODUL 2</a:t>
            </a:r>
          </a:p>
          <a:p>
            <a:pPr marL="0" indent="0">
              <a:buNone/>
            </a:pPr>
            <a:r>
              <a:rPr lang="de-DE" sz="3200" b="1"/>
              <a:t>Geschichte der Karten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3269086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Wasserfall, Wasser enthält.&#10;&#10;Automatisch generierte Beschreibung">
            <a:extLst>
              <a:ext uri="{FF2B5EF4-FFF2-40B4-BE49-F238E27FC236}">
                <a16:creationId xmlns:a16="http://schemas.microsoft.com/office/drawing/2014/main" id="{86F9132E-5B09-4D7E-8269-E2DE97FF46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31" y="321732"/>
            <a:ext cx="7058307" cy="41062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3E73A1-DCCA-4BDD-BD8E-BF234EF5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Geschichte der Karten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C0822746-A807-4022-8E84-B27EC6B874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022467"/>
              </p:ext>
            </p:extLst>
          </p:nvPr>
        </p:nvGraphicFramePr>
        <p:xfrm>
          <a:off x="434898" y="679998"/>
          <a:ext cx="6043961" cy="3607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B4473E-0B9A-482A-A70C-30EA5C908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90091" y="679998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solidFill>
                  <a:srgbClr val="FFFF00"/>
                </a:solidFill>
              </a:rPr>
              <a:t>Ä</a:t>
            </a:r>
            <a:r>
              <a:rPr lang="en-US" sz="2400" b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lteste</a:t>
            </a:r>
            <a:r>
              <a:rPr lang="en-US" sz="24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Karte</a:t>
            </a:r>
            <a:r>
              <a:rPr lang="en-US" sz="24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der Welt </a:t>
            </a:r>
            <a:endParaRPr lang="en-US" sz="2400" kern="120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Tontafel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aus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der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akkadischen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Stadt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Nuzi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heute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Jorgan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Tepe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Irak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pPr marL="0" indent="0">
              <a:buNone/>
            </a:pPr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Darin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ist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die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Erde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als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Scheibe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dargestellt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welche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im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Weltmeer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schwimmt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9B3AC6F2-BC0D-48C2-A1D4-B6A2EACA740F}"/>
              </a:ext>
            </a:extLst>
          </p:cNvPr>
          <p:cNvSpPr txBox="1">
            <a:spLocks/>
          </p:cNvSpPr>
          <p:nvPr/>
        </p:nvSpPr>
        <p:spPr>
          <a:xfrm>
            <a:off x="8029319" y="917724"/>
            <a:ext cx="3424739" cy="5474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45720" indent="0">
              <a:buFont typeface="Arial" panose="020B0604020202020204" pitchFamily="34" charset="0"/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45720" indent="0">
              <a:buFont typeface="Arial" panose="020B0604020202020204" pitchFamily="34" charset="0"/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45720" indent="0">
              <a:buFont typeface="Arial" panose="020B0604020202020204" pitchFamily="34" charset="0"/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45720" indent="0">
              <a:buFont typeface="Arial" panose="020B0604020202020204" pitchFamily="34" charset="0"/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45720" indent="0">
              <a:buFont typeface="Arial" panose="020B0604020202020204" pitchFamily="34" charset="0"/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45720" indent="0">
              <a:buFont typeface="Arial" panose="020B0604020202020204" pitchFamily="34" charset="0"/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45720" indent="0">
              <a:buFont typeface="Arial" panose="020B0604020202020204" pitchFamily="34" charset="0"/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45720" indent="0">
              <a:buFont typeface="Arial" panose="020B0604020202020204" pitchFamily="34" charset="0"/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45720" indent="0">
              <a:buFont typeface="Arial" panose="020B0604020202020204" pitchFamily="34" charset="0"/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45720" indent="0">
              <a:buFont typeface="Arial" panose="020B0604020202020204" pitchFamily="34" charset="0"/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45720" indent="0" algn="ctr">
              <a:buFont typeface="Arial" panose="020B0604020202020204" pitchFamily="34" charset="0"/>
              <a:buNone/>
            </a:pPr>
            <a:r>
              <a:rPr lang="de-DE" sz="1400" dirty="0">
                <a:solidFill>
                  <a:srgbClr val="FFFF00"/>
                </a:solidFill>
              </a:rPr>
              <a:t>Steuerung der Detail-Inhalte über       links, Folienwechsel: mit </a:t>
            </a:r>
            <a:r>
              <a:rPr lang="de-DE" sz="1400" b="1" dirty="0">
                <a:solidFill>
                  <a:srgbClr val="FFFF00"/>
                </a:solidFill>
              </a:rPr>
              <a:t>zurück/weiter</a:t>
            </a:r>
            <a:endParaRPr lang="de-DE" sz="1400" dirty="0">
              <a:solidFill>
                <a:srgbClr val="FFFF00"/>
              </a:solidFill>
            </a:endParaRPr>
          </a:p>
        </p:txBody>
      </p:sp>
      <p:sp>
        <p:nvSpPr>
          <p:cNvPr id="12" name="Gleichschenkliges Dreieck 11">
            <a:extLst>
              <a:ext uri="{FF2B5EF4-FFF2-40B4-BE49-F238E27FC236}">
                <a16:creationId xmlns:a16="http://schemas.microsoft.com/office/drawing/2014/main" id="{1C1D3289-0847-494D-B5AE-3BDAF79B5078}"/>
              </a:ext>
            </a:extLst>
          </p:cNvPr>
          <p:cNvSpPr/>
          <p:nvPr/>
        </p:nvSpPr>
        <p:spPr>
          <a:xfrm rot="5400000">
            <a:off x="10731133" y="5665194"/>
            <a:ext cx="150542" cy="172844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1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3E73A1-DCCA-4BDD-BD8E-BF234EF5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Geschichte der Karten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60A0F70-EB4A-4C37-AE36-D5A5DE83AE66}"/>
              </a:ext>
            </a:extLst>
          </p:cNvPr>
          <p:cNvSpPr txBox="1">
            <a:spLocks/>
          </p:cNvSpPr>
          <p:nvPr/>
        </p:nvSpPr>
        <p:spPr>
          <a:xfrm>
            <a:off x="7895498" y="758284"/>
            <a:ext cx="3424739" cy="421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endParaRPr lang="de-DE" sz="2000" b="1" dirty="0">
              <a:solidFill>
                <a:srgbClr val="FFFFFF"/>
              </a:solidFill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de-DE" sz="2000" b="1" dirty="0">
                <a:solidFill>
                  <a:srgbClr val="FFFFFF"/>
                </a:solidFill>
              </a:rPr>
              <a:t>	</a:t>
            </a:r>
          </a:p>
          <a:p>
            <a:pPr marL="45720" indent="0">
              <a:buFont typeface="Arial" panose="020B0604020202020204" pitchFamily="34" charset="0"/>
              <a:buNone/>
            </a:pPr>
            <a:r>
              <a:rPr lang="de-DE" sz="2400" b="1" dirty="0">
                <a:solidFill>
                  <a:srgbClr val="FFFF00"/>
                </a:solidFill>
              </a:rPr>
              <a:t>Uralte Karte aus dem Mittelalter</a:t>
            </a:r>
          </a:p>
          <a:p>
            <a:pPr marL="45720" indent="0">
              <a:buFont typeface="Arial" panose="020B0604020202020204" pitchFamily="34" charset="0"/>
              <a:buNone/>
            </a:pPr>
            <a:r>
              <a:rPr lang="de-DE" sz="2000" dirty="0">
                <a:solidFill>
                  <a:srgbClr val="FFFFFF"/>
                </a:solidFill>
              </a:rPr>
              <a:t>Die Erde als Scheibe …</a:t>
            </a:r>
          </a:p>
          <a:p>
            <a:pPr marL="45720" indent="0">
              <a:buFont typeface="Arial" panose="020B0604020202020204" pitchFamily="34" charset="0"/>
              <a:buNone/>
            </a:pPr>
            <a:r>
              <a:rPr lang="de-DE" sz="2000" dirty="0">
                <a:solidFill>
                  <a:srgbClr val="FFFFFF"/>
                </a:solidFill>
              </a:rPr>
              <a:t>Erstaunliches, das nur Wenige wissen!</a:t>
            </a:r>
          </a:p>
          <a:p>
            <a:pPr marL="45720" indent="0" algn="ctr">
              <a:buFont typeface="Arial" panose="020B0604020202020204" pitchFamily="34" charset="0"/>
              <a:buNone/>
            </a:pPr>
            <a:r>
              <a:rPr lang="de-DE" sz="2000" b="1" dirty="0">
                <a:solidFill>
                  <a:srgbClr val="FFFF00"/>
                </a:solidFill>
              </a:rPr>
              <a:t>Hier aufs kleine Bild klicken – und ab geht‘s!</a:t>
            </a:r>
          </a:p>
          <a:p>
            <a:pPr marL="45720" indent="0">
              <a:buFont typeface="Arial" panose="020B0604020202020204" pitchFamily="34" charset="0"/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45720" indent="0">
              <a:buFont typeface="Arial" panose="020B0604020202020204" pitchFamily="34" charset="0"/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45720" indent="0">
              <a:buFont typeface="Arial" panose="020B0604020202020204" pitchFamily="34" charset="0"/>
              <a:buNone/>
            </a:pPr>
            <a:endParaRPr lang="de-DE" sz="2000" dirty="0">
              <a:solidFill>
                <a:srgbClr val="FFFFFF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8906AE9-F540-4296-AF9D-294073417CE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32" y="321732"/>
            <a:ext cx="7041036" cy="4106284"/>
          </a:xfrm>
          <a:prstGeom prst="rect">
            <a:avLst/>
          </a:prstGeom>
        </p:spPr>
      </p:pic>
      <p:pic>
        <p:nvPicPr>
          <p:cNvPr id="6" name="Die flache Erde Karte die sie euch nicht zeigen wollen">
            <a:hlinkClick r:id="" action="ppaction://media"/>
            <a:extLst>
              <a:ext uri="{FF2B5EF4-FFF2-40B4-BE49-F238E27FC236}">
                <a16:creationId xmlns:a16="http://schemas.microsoft.com/office/drawing/2014/main" id="{2CFB2A7D-A22C-4BCE-B9F9-B381622D5B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040"/>
                  <p14:fade in="1000" out="27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2326" y="4119418"/>
            <a:ext cx="3621445" cy="203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5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22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3E73A1-DCCA-4BDD-BD8E-BF234EF5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Geschichte der Karten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60A0F70-EB4A-4C37-AE36-D5A5DE83AE66}"/>
              </a:ext>
            </a:extLst>
          </p:cNvPr>
          <p:cNvSpPr txBox="1">
            <a:spLocks/>
          </p:cNvSpPr>
          <p:nvPr/>
        </p:nvSpPr>
        <p:spPr>
          <a:xfrm>
            <a:off x="7895498" y="758284"/>
            <a:ext cx="3424739" cy="421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endParaRPr lang="de-DE" sz="2000" b="1" dirty="0">
              <a:solidFill>
                <a:srgbClr val="FFFFFF"/>
              </a:solidFill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de-DE" sz="2000" b="1" dirty="0">
                <a:solidFill>
                  <a:srgbClr val="FFFFFF"/>
                </a:solidFill>
              </a:rPr>
              <a:t>	</a:t>
            </a:r>
          </a:p>
          <a:p>
            <a:pPr marL="45720" indent="0">
              <a:buFont typeface="Arial" panose="020B0604020202020204" pitchFamily="34" charset="0"/>
              <a:buNone/>
            </a:pPr>
            <a:r>
              <a:rPr lang="de-DE" sz="2400" b="1" dirty="0">
                <a:solidFill>
                  <a:srgbClr val="FFFF00"/>
                </a:solidFill>
              </a:rPr>
              <a:t>Europas älteste Strassenkarte</a:t>
            </a:r>
          </a:p>
          <a:p>
            <a:pPr marL="45720" indent="0">
              <a:buFont typeface="Arial" panose="020B0604020202020204" pitchFamily="34" charset="0"/>
              <a:buNone/>
            </a:pPr>
            <a:endParaRPr lang="de-DE" b="1" dirty="0">
              <a:solidFill>
                <a:srgbClr val="FFFF00"/>
              </a:solidFill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de-DE" sz="2000" dirty="0">
                <a:solidFill>
                  <a:srgbClr val="FFFFFF"/>
                </a:solidFill>
              </a:rPr>
              <a:t>Die Karte von Dura </a:t>
            </a:r>
            <a:r>
              <a:rPr lang="de-DE" sz="2000" dirty="0" err="1">
                <a:solidFill>
                  <a:srgbClr val="FFFFFF"/>
                </a:solidFill>
              </a:rPr>
              <a:t>Europos</a:t>
            </a:r>
            <a:r>
              <a:rPr lang="de-DE" sz="2000" dirty="0">
                <a:solidFill>
                  <a:srgbClr val="FFFFFF"/>
                </a:solidFill>
              </a:rPr>
              <a:t> wurde von einem römischen Soldaten zwischen 230 und 235 auf seinen </a:t>
            </a:r>
            <a:r>
              <a:rPr lang="de-DE" sz="2000" dirty="0">
                <a:solidFill>
                  <a:srgbClr val="FFFF00"/>
                </a:solidFill>
              </a:rPr>
              <a:t>Lederschild </a:t>
            </a:r>
            <a:r>
              <a:rPr lang="de-DE" sz="2000" dirty="0">
                <a:solidFill>
                  <a:srgbClr val="FFFFFF"/>
                </a:solidFill>
              </a:rPr>
              <a:t>gezeichnet.</a:t>
            </a:r>
          </a:p>
          <a:p>
            <a:pPr marL="45720" indent="0">
              <a:buFont typeface="Arial" panose="020B0604020202020204" pitchFamily="34" charset="0"/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45720" indent="0">
              <a:buFont typeface="Arial" panose="020B0604020202020204" pitchFamily="34" charset="0"/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45720" indent="0">
              <a:buFont typeface="Arial" panose="020B0604020202020204" pitchFamily="34" charset="0"/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45720" indent="0">
              <a:buFont typeface="Arial" panose="020B0604020202020204" pitchFamily="34" charset="0"/>
              <a:buNone/>
            </a:pPr>
            <a:endParaRPr lang="de-DE" sz="2000" dirty="0">
              <a:solidFill>
                <a:srgbClr val="FFFFFF"/>
              </a:solidFill>
            </a:endParaRPr>
          </a:p>
        </p:txBody>
      </p:sp>
      <p:pic>
        <p:nvPicPr>
          <p:cNvPr id="13" name="Grafik 12" descr="Bildergebnis fÃ¼r Dura Europos Ã¤lteste strassenkarte">
            <a:extLst>
              <a:ext uri="{FF2B5EF4-FFF2-40B4-BE49-F238E27FC236}">
                <a16:creationId xmlns:a16="http://schemas.microsoft.com/office/drawing/2014/main" id="{72774EB5-AA34-46E5-8949-4023ACB22714}"/>
              </a:ext>
            </a:extLst>
          </p:cNvPr>
          <p:cNvPicPr/>
          <p:nvPr/>
        </p:nvPicPr>
        <p:blipFill rotWithShape="1">
          <a:blip r:embed="rId3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1732" y="321732"/>
            <a:ext cx="7058307" cy="399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Ein Bild, das draußen, Zaun, sitzend, Strick enthält.&#10;&#10;Automatisch generierte Beschreibung">
            <a:extLst>
              <a:ext uri="{FF2B5EF4-FFF2-40B4-BE49-F238E27FC236}">
                <a16:creationId xmlns:a16="http://schemas.microsoft.com/office/drawing/2014/main" id="{7EFE9CD1-083A-48B3-9FAC-1453B34F68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978" y="4625676"/>
            <a:ext cx="3298259" cy="1373678"/>
          </a:xfrm>
          <a:prstGeom prst="rect">
            <a:avLst/>
          </a:prstGeom>
        </p:spPr>
      </p:pic>
      <p:pic>
        <p:nvPicPr>
          <p:cNvPr id="14" name="Grafik 1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ED87ABA2-3E91-40B6-AE92-2FC3FF39928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5775" y="211873"/>
            <a:ext cx="3312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3E73A1-DCCA-4BDD-BD8E-BF234EF5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4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Geschichte</a:t>
            </a: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der </a:t>
            </a:r>
            <a:r>
              <a:rPr lang="en-US" sz="4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Karten</a:t>
            </a: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60A0F70-EB4A-4C37-AE36-D5A5DE83AE66}"/>
              </a:ext>
            </a:extLst>
          </p:cNvPr>
          <p:cNvSpPr txBox="1">
            <a:spLocks/>
          </p:cNvSpPr>
          <p:nvPr/>
        </p:nvSpPr>
        <p:spPr>
          <a:xfrm>
            <a:off x="8029319" y="917724"/>
            <a:ext cx="3638425" cy="5474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de-DE" sz="2400" b="1" dirty="0">
                <a:solidFill>
                  <a:srgbClr val="FFFF00"/>
                </a:solidFill>
              </a:rPr>
              <a:t>Die ersten Karten der Schweiz</a:t>
            </a:r>
          </a:p>
          <a:p>
            <a:pPr marL="45720" indent="0">
              <a:buFont typeface="Arial" panose="020B0604020202020204" pitchFamily="34" charset="0"/>
              <a:buNone/>
            </a:pPr>
            <a:endParaRPr lang="de-DE" b="1" dirty="0">
              <a:solidFill>
                <a:srgbClr val="FFFF00"/>
              </a:solidFill>
            </a:endParaRPr>
          </a:p>
          <a:p>
            <a:pPr marL="4572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1838 gründete </a:t>
            </a:r>
            <a:r>
              <a:rPr lang="de-DE" sz="2000" dirty="0">
                <a:solidFill>
                  <a:srgbClr val="FFFF00"/>
                </a:solidFill>
              </a:rPr>
              <a:t>General Guillaume-Henri Dufour </a:t>
            </a:r>
            <a:r>
              <a:rPr lang="de-DE" sz="2000" dirty="0">
                <a:solidFill>
                  <a:srgbClr val="FFFFFF"/>
                </a:solidFill>
              </a:rPr>
              <a:t>das Eidgenössische Topographische Bureau und 1844 erschien die erste Karte: diejenige für die Region zwischen Vevey und Sitten (Nr. XVII).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AF67738-C4AC-4CC2-B98B-5F4B44B04E6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84" y="321732"/>
            <a:ext cx="4846416" cy="3304337"/>
          </a:xfrm>
          <a:prstGeom prst="rect">
            <a:avLst/>
          </a:prstGeom>
        </p:spPr>
      </p:pic>
      <p:pic>
        <p:nvPicPr>
          <p:cNvPr id="4" name="Grafik 3" descr="Ein Bild, das Text, Essen enthält.&#10;&#10;Automatisch generierte Beschreibung">
            <a:extLst>
              <a:ext uri="{FF2B5EF4-FFF2-40B4-BE49-F238E27FC236}">
                <a16:creationId xmlns:a16="http://schemas.microsoft.com/office/drawing/2014/main" id="{A8E72587-D4DB-468E-93FF-3739EAF143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20598">
            <a:off x="4128270" y="924279"/>
            <a:ext cx="2660107" cy="367169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5902651-19C0-42AE-841B-350DA18AE9EA}"/>
              </a:ext>
            </a:extLst>
          </p:cNvPr>
          <p:cNvSpPr txBox="1"/>
          <p:nvPr/>
        </p:nvSpPr>
        <p:spPr>
          <a:xfrm>
            <a:off x="258671" y="3781335"/>
            <a:ext cx="2463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1" dirty="0"/>
              <a:t>Bern in der Dufourkarte von 1855 (Massstab 1:100`000)</a:t>
            </a:r>
            <a:endParaRPr lang="de-CH" sz="1000" b="1" dirty="0"/>
          </a:p>
        </p:txBody>
      </p:sp>
    </p:spTree>
    <p:extLst>
      <p:ext uri="{BB962C8B-B14F-4D97-AF65-F5344CB8AC3E}">
        <p14:creationId xmlns:p14="http://schemas.microsoft.com/office/powerpoint/2010/main" val="340019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3E73A1-DCCA-4BDD-BD8E-BF234EF5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Geschichte der Karten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60A0F70-EB4A-4C37-AE36-D5A5DE83AE66}"/>
              </a:ext>
            </a:extLst>
          </p:cNvPr>
          <p:cNvSpPr txBox="1">
            <a:spLocks/>
          </p:cNvSpPr>
          <p:nvPr/>
        </p:nvSpPr>
        <p:spPr>
          <a:xfrm>
            <a:off x="8029319" y="917724"/>
            <a:ext cx="3638425" cy="5474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45720" indent="0"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4572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Die beiden Weltkriege führten dazu, dass das Militär </a:t>
            </a:r>
            <a:r>
              <a:rPr lang="de-DE" sz="2000" dirty="0" err="1">
                <a:solidFill>
                  <a:srgbClr val="FFFFFF"/>
                </a:solidFill>
              </a:rPr>
              <a:t>grosse</a:t>
            </a:r>
            <a:r>
              <a:rPr lang="de-DE" sz="2000" dirty="0">
                <a:solidFill>
                  <a:srgbClr val="FFFFFF"/>
                </a:solidFill>
              </a:rPr>
              <a:t> Bedürfnisse und Anforderungen an Kartenwerke stellten. </a:t>
            </a:r>
          </a:p>
          <a:p>
            <a:pPr marL="4572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Diese mussten immer aktuell sein, damit man </a:t>
            </a:r>
            <a:r>
              <a:rPr lang="de-DE" sz="2000" dirty="0">
                <a:solidFill>
                  <a:srgbClr val="FFFF00"/>
                </a:solidFill>
              </a:rPr>
              <a:t>die Stellungen des Gegners und die eigenen Soldaten</a:t>
            </a:r>
            <a:r>
              <a:rPr lang="de-DE" sz="2000" dirty="0">
                <a:solidFill>
                  <a:srgbClr val="FFFFFF"/>
                </a:solidFill>
              </a:rPr>
              <a:t> erkennen konnte.</a:t>
            </a:r>
          </a:p>
          <a:p>
            <a:pPr marL="4572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Aus diesem Grund wurden ab 1920er Jahren </a:t>
            </a:r>
            <a:r>
              <a:rPr lang="de-DE" sz="2000" dirty="0">
                <a:solidFill>
                  <a:srgbClr val="FFFF00"/>
                </a:solidFill>
              </a:rPr>
              <a:t>Luftbilder</a:t>
            </a:r>
            <a:r>
              <a:rPr lang="de-DE" sz="2000" dirty="0">
                <a:solidFill>
                  <a:srgbClr val="FFFFFF"/>
                </a:solidFill>
              </a:rPr>
              <a:t> für die Kartenproduktion erstellt und ausgewertet.</a:t>
            </a:r>
          </a:p>
        </p:txBody>
      </p:sp>
      <p:pic>
        <p:nvPicPr>
          <p:cNvPr id="9" name="Grafik 8" descr="Die Luftbildaufnahme von 1930 zeigt das Matterhorn mit den Walliser Alpen">
            <a:extLst>
              <a:ext uri="{FF2B5EF4-FFF2-40B4-BE49-F238E27FC236}">
                <a16:creationId xmlns:a16="http://schemas.microsoft.com/office/drawing/2014/main" id="{2077A137-730B-4ACE-94B3-0036D435A46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45" y="321732"/>
            <a:ext cx="3362325" cy="2103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 descr="Ein Bild, das draußen, Foto, Gebäude, weiß enthält.&#10;&#10;Automatisch generierte Beschreibung">
            <a:extLst>
              <a:ext uri="{FF2B5EF4-FFF2-40B4-BE49-F238E27FC236}">
                <a16:creationId xmlns:a16="http://schemas.microsoft.com/office/drawing/2014/main" id="{F777CA09-2467-456C-9221-B649C1D66E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631" y="2482057"/>
            <a:ext cx="3041739" cy="1908000"/>
          </a:xfrm>
          <a:prstGeom prst="rect">
            <a:avLst/>
          </a:prstGeom>
        </p:spPr>
      </p:pic>
      <p:pic>
        <p:nvPicPr>
          <p:cNvPr id="13" name="Grafik 12" descr="Ein Bild, das alt, Foto, Kuchen, schwarz enthält.&#10;&#10;Automatisch generierte Beschreibung">
            <a:extLst>
              <a:ext uri="{FF2B5EF4-FFF2-40B4-BE49-F238E27FC236}">
                <a16:creationId xmlns:a16="http://schemas.microsoft.com/office/drawing/2014/main" id="{6FBEE8FB-1EF2-474A-BD50-B0BC9E7EF62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630" y="321732"/>
            <a:ext cx="3041739" cy="2103755"/>
          </a:xfrm>
          <a:prstGeom prst="rect">
            <a:avLst/>
          </a:prstGeom>
        </p:spPr>
      </p:pic>
      <p:pic>
        <p:nvPicPr>
          <p:cNvPr id="15" name="Grafik 14" descr="Ein Bild, das draußen, Personen, Menge, Rock enthält.&#10;&#10;Automatisch generierte Beschreibung">
            <a:extLst>
              <a:ext uri="{FF2B5EF4-FFF2-40B4-BE49-F238E27FC236}">
                <a16:creationId xmlns:a16="http://schemas.microsoft.com/office/drawing/2014/main" id="{4C2E49AA-224D-4D8B-9070-F501B31EAF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645" y="2487618"/>
            <a:ext cx="3362325" cy="190244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B127125-2E4C-4FC3-8882-530B43D78F3D}"/>
              </a:ext>
            </a:extLst>
          </p:cNvPr>
          <p:cNvSpPr txBox="1"/>
          <p:nvPr/>
        </p:nvSpPr>
        <p:spPr>
          <a:xfrm>
            <a:off x="477372" y="465718"/>
            <a:ext cx="3269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1" dirty="0"/>
              <a:t>Alle Aufnahmen um 1930 (Matterhorn, Zürich, Bern, Luzern)</a:t>
            </a:r>
            <a:endParaRPr lang="de-CH" sz="1000" b="1" dirty="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C0139F6E-A250-490E-B082-11BD364DE374}"/>
              </a:ext>
            </a:extLst>
          </p:cNvPr>
          <p:cNvSpPr txBox="1">
            <a:spLocks/>
          </p:cNvSpPr>
          <p:nvPr/>
        </p:nvSpPr>
        <p:spPr>
          <a:xfrm>
            <a:off x="8029319" y="927384"/>
            <a:ext cx="3638425" cy="1224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de-DE" sz="2400" b="1" dirty="0">
                <a:solidFill>
                  <a:srgbClr val="FFFF00"/>
                </a:solidFill>
              </a:rPr>
              <a:t>Wandel während der Weltkriege</a:t>
            </a:r>
          </a:p>
        </p:txBody>
      </p:sp>
    </p:spTree>
    <p:extLst>
      <p:ext uri="{BB962C8B-B14F-4D97-AF65-F5344CB8AC3E}">
        <p14:creationId xmlns:p14="http://schemas.microsoft.com/office/powerpoint/2010/main" val="158420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3E73A1-DCCA-4BDD-BD8E-BF234EF5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Geschichte der Karten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60A0F70-EB4A-4C37-AE36-D5A5DE83AE66}"/>
              </a:ext>
            </a:extLst>
          </p:cNvPr>
          <p:cNvSpPr txBox="1">
            <a:spLocks/>
          </p:cNvSpPr>
          <p:nvPr/>
        </p:nvSpPr>
        <p:spPr>
          <a:xfrm>
            <a:off x="8029319" y="917724"/>
            <a:ext cx="3638425" cy="5474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de-DE" sz="2400" b="1" dirty="0">
                <a:solidFill>
                  <a:srgbClr val="FFFF00"/>
                </a:solidFill>
              </a:rPr>
              <a:t>Einsatz des Computers</a:t>
            </a:r>
            <a:endParaRPr lang="de-DE" b="1" dirty="0">
              <a:solidFill>
                <a:srgbClr val="FFFF00"/>
              </a:solidFill>
            </a:endParaRPr>
          </a:p>
          <a:p>
            <a:pPr marL="45720" indent="0"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4572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Bereits in den 1960er Jahren wurde der Computer vereinzelt für die Kartenherstellung eingesetzt. </a:t>
            </a:r>
          </a:p>
          <a:p>
            <a:pPr marL="4572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Seit den 90er Jahren wird praktisch nur noch mit dem Computer und zudem mit Satellitenbildern gearbeitet. </a:t>
            </a:r>
          </a:p>
          <a:p>
            <a:pPr marL="4572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Diese können noch schneller aktualisiert werden, so dass man stets das neuste Material zur Verfügung hat.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B127125-2E4C-4FC3-8882-530B43D78F3D}"/>
              </a:ext>
            </a:extLst>
          </p:cNvPr>
          <p:cNvSpPr txBox="1"/>
          <p:nvPr/>
        </p:nvSpPr>
        <p:spPr>
          <a:xfrm>
            <a:off x="4293220" y="839820"/>
            <a:ext cx="2943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1" dirty="0"/>
              <a:t>Geomatiker/innen sind an die Stelle der früheren Kartographen/innen getreten.</a:t>
            </a:r>
            <a:endParaRPr lang="de-CH" sz="1000" b="1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F468FAB-D122-4778-B1CD-5B5AE252A2F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32" y="297586"/>
            <a:ext cx="3971488" cy="2802453"/>
          </a:xfrm>
          <a:prstGeom prst="rect">
            <a:avLst/>
          </a:prstGeom>
        </p:spPr>
      </p:pic>
      <p:pic>
        <p:nvPicPr>
          <p:cNvPr id="4" name="Grafik 3" descr="Ein Bild, das Person, drinnen, Computer, Laptop enthält.&#10;&#10;Automatisch generierte Beschreibung">
            <a:extLst>
              <a:ext uri="{FF2B5EF4-FFF2-40B4-BE49-F238E27FC236}">
                <a16:creationId xmlns:a16="http://schemas.microsoft.com/office/drawing/2014/main" id="{F8B768B3-A051-428B-875F-1C810B15C7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239" y="1547139"/>
            <a:ext cx="4335614" cy="288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3E73A1-DCCA-4BDD-BD8E-BF234EF5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Geschichte der Karten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60A0F70-EB4A-4C37-AE36-D5A5DE83AE66}"/>
              </a:ext>
            </a:extLst>
          </p:cNvPr>
          <p:cNvSpPr txBox="1">
            <a:spLocks/>
          </p:cNvSpPr>
          <p:nvPr/>
        </p:nvSpPr>
        <p:spPr>
          <a:xfrm>
            <a:off x="7582563" y="567204"/>
            <a:ext cx="3638425" cy="5474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de-DE" sz="2400" b="1" dirty="0">
                <a:solidFill>
                  <a:srgbClr val="FFFF00"/>
                </a:solidFill>
              </a:rPr>
              <a:t>Erlebe eine Zeitreise!</a:t>
            </a:r>
          </a:p>
          <a:p>
            <a:pPr marL="45720" indent="0">
              <a:buNone/>
            </a:pPr>
            <a:endParaRPr lang="de-DE" sz="2400" b="1" dirty="0">
              <a:solidFill>
                <a:srgbClr val="FFFF00"/>
              </a:solidFill>
            </a:endParaRPr>
          </a:p>
          <a:p>
            <a:pPr marL="45720" indent="0">
              <a:buNone/>
            </a:pPr>
            <a:endParaRPr lang="de-DE" sz="2400" b="1" dirty="0">
              <a:solidFill>
                <a:srgbClr val="FFFF00"/>
              </a:solidFill>
            </a:endParaRPr>
          </a:p>
          <a:p>
            <a:pPr marL="45720" indent="0">
              <a:buNone/>
            </a:pPr>
            <a:endParaRPr lang="de-DE" sz="2400" b="1" dirty="0">
              <a:solidFill>
                <a:srgbClr val="FFFF00"/>
              </a:solidFill>
            </a:endParaRPr>
          </a:p>
          <a:p>
            <a:pPr marL="45720" indent="0">
              <a:buNone/>
            </a:pPr>
            <a:endParaRPr lang="de-DE" sz="2400" b="1" dirty="0">
              <a:solidFill>
                <a:srgbClr val="FFFF00"/>
              </a:solidFill>
            </a:endParaRPr>
          </a:p>
          <a:p>
            <a:pPr marL="45720" indent="0">
              <a:buNone/>
            </a:pPr>
            <a:endParaRPr lang="de-DE" sz="2400" b="1" dirty="0">
              <a:solidFill>
                <a:srgbClr val="FFFF00"/>
              </a:solidFill>
            </a:endParaRPr>
          </a:p>
          <a:p>
            <a:pPr marL="45720" indent="0">
              <a:buNone/>
            </a:pPr>
            <a:endParaRPr lang="de-DE" sz="2400" b="1" dirty="0">
              <a:solidFill>
                <a:srgbClr val="FFFF00"/>
              </a:solidFill>
            </a:endParaRPr>
          </a:p>
          <a:p>
            <a:pPr marL="45720" indent="0">
              <a:buNone/>
            </a:pPr>
            <a:endParaRPr lang="de-DE" sz="2400" b="1" dirty="0">
              <a:solidFill>
                <a:srgbClr val="FFFF00"/>
              </a:solidFill>
            </a:endParaRPr>
          </a:p>
          <a:p>
            <a:pPr marL="45720" indent="0">
              <a:buNone/>
            </a:pPr>
            <a:endParaRPr lang="de-DE" sz="2400" b="1" dirty="0">
              <a:solidFill>
                <a:srgbClr val="FFFF00"/>
              </a:solidFill>
            </a:endParaRPr>
          </a:p>
          <a:p>
            <a:pPr marL="45720" indent="0">
              <a:buNone/>
            </a:pPr>
            <a:endParaRPr lang="de-DE" sz="2400" b="1" dirty="0">
              <a:solidFill>
                <a:srgbClr val="FFFF00"/>
              </a:solidFill>
            </a:endParaRPr>
          </a:p>
          <a:p>
            <a:pPr marL="45720" indent="0">
              <a:buNone/>
            </a:pPr>
            <a:endParaRPr lang="de-DE" b="1" dirty="0">
              <a:solidFill>
                <a:srgbClr val="FFFF00"/>
              </a:solidFill>
            </a:endParaRPr>
          </a:p>
          <a:p>
            <a:pPr marL="45720" indent="0">
              <a:buNone/>
            </a:pPr>
            <a:endParaRPr lang="de-DE" sz="2000" dirty="0">
              <a:solidFill>
                <a:srgbClr val="FFFFFF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B127125-2E4C-4FC3-8882-530B43D78F3D}"/>
              </a:ext>
            </a:extLst>
          </p:cNvPr>
          <p:cNvSpPr txBox="1"/>
          <p:nvPr/>
        </p:nvSpPr>
        <p:spPr>
          <a:xfrm>
            <a:off x="321732" y="702660"/>
            <a:ext cx="457030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Erlebe die verschiedenen Karten der Schweiz von 1844 bis in die heutige Zeit.</a:t>
            </a:r>
          </a:p>
          <a:p>
            <a:endParaRPr lang="de-DE" sz="2000" b="1" dirty="0"/>
          </a:p>
          <a:p>
            <a:r>
              <a:rPr lang="de-DE" sz="2000" b="1" dirty="0"/>
              <a:t>Kannst du erkennen, wie sich dein Wohnort verändert hat?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Besuche dazu folgenden Link:</a:t>
            </a:r>
          </a:p>
          <a:p>
            <a:endParaRPr lang="de-DE" sz="2000" b="1" dirty="0"/>
          </a:p>
          <a:p>
            <a:r>
              <a:rPr lang="de-CH" sz="3200" u="sng" dirty="0">
                <a:hlinkClick r:id="rId3"/>
              </a:rPr>
              <a:t>https://bit.ly/2zyvJ3n</a:t>
            </a:r>
            <a:endParaRPr lang="de-CH" sz="3200" dirty="0"/>
          </a:p>
          <a:p>
            <a:endParaRPr lang="de-DE" sz="2000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E2DF20-31F0-4301-AB55-FC72B2C7D8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807" y="1158239"/>
            <a:ext cx="2395009" cy="18251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B6EF8CA-20DA-44ED-9CDC-1854339BD2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113" y="2717346"/>
            <a:ext cx="2395009" cy="18546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CF9EE04-5245-4CD7-BC86-49F5BDD0D0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270" y="4141521"/>
            <a:ext cx="2395009" cy="190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7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95400" y="1828800"/>
            <a:ext cx="9753600" cy="3048001"/>
          </a:xfrm>
        </p:spPr>
        <p:txBody>
          <a:bodyPr rtlCol="0"/>
          <a:lstStyle/>
          <a:p>
            <a:pPr algn="l"/>
            <a:r>
              <a:rPr lang="de-DE" dirty="0">
                <a:latin typeface="Century Gothic" panose="020B0502020202020204" pitchFamily="34" charset="0"/>
              </a:rPr>
              <a:t>Kartentechnologie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95401" y="5029199"/>
            <a:ext cx="10081119" cy="1343891"/>
          </a:xfrm>
        </p:spPr>
        <p:txBody>
          <a:bodyPr rtlCol="0">
            <a:normAutofit/>
          </a:bodyPr>
          <a:lstStyle/>
          <a:p>
            <a:pPr algn="l"/>
            <a:r>
              <a:rPr lang="de-DE" sz="2000" b="1" dirty="0"/>
              <a:t>MODUL 2</a:t>
            </a:r>
          </a:p>
          <a:p>
            <a:pPr algn="l"/>
            <a:r>
              <a:rPr lang="de-DE" sz="3200" b="1" dirty="0"/>
              <a:t>Geschichte der Karten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F699DC5-EAA2-4684-8326-29EC10B7B715}"/>
              </a:ext>
            </a:extLst>
          </p:cNvPr>
          <p:cNvSpPr txBox="1">
            <a:spLocks/>
          </p:cNvSpPr>
          <p:nvPr/>
        </p:nvSpPr>
        <p:spPr>
          <a:xfrm>
            <a:off x="8029319" y="1047033"/>
            <a:ext cx="3562317" cy="532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/>
            <a:r>
              <a:rPr lang="de-DE" b="1" dirty="0"/>
              <a:t>Damit ist das Modul 2 geschafft!</a:t>
            </a:r>
          </a:p>
          <a:p>
            <a:pPr marL="45720"/>
            <a:endParaRPr lang="de-DE" sz="2000" b="1" dirty="0"/>
          </a:p>
          <a:p>
            <a:pPr marL="45720"/>
            <a:r>
              <a:rPr lang="de-DE" sz="2000" dirty="0"/>
              <a:t>Hoffentlich hast du alles verstanden und die Zeitreise überlebt. </a:t>
            </a:r>
          </a:p>
          <a:p>
            <a:pPr marL="45720"/>
            <a:endParaRPr lang="de-DE" sz="2000" dirty="0"/>
          </a:p>
          <a:p>
            <a:pPr marL="45720"/>
            <a:r>
              <a:rPr lang="de-DE" sz="2000" dirty="0"/>
              <a:t>Da war doch mal die Strassenkarte des Römers, dann die Dufour-Karte, dann die heutigen und die Karten </a:t>
            </a:r>
            <a:r>
              <a:rPr lang="de-DE" sz="2000" dirty="0" err="1"/>
              <a:t>apps</a:t>
            </a:r>
            <a:r>
              <a:rPr lang="de-DE" sz="2000" dirty="0"/>
              <a:t> …</a:t>
            </a:r>
          </a:p>
          <a:p>
            <a:pPr marL="45720"/>
            <a:r>
              <a:rPr lang="de-DE" sz="2000" dirty="0"/>
              <a:t>Und was kommt morgen?</a:t>
            </a:r>
          </a:p>
          <a:p>
            <a:pPr marL="45720"/>
            <a:endParaRPr lang="de-DE" sz="2000" dirty="0"/>
          </a:p>
          <a:p>
            <a:pPr marL="45720"/>
            <a:r>
              <a:rPr lang="de-DE" sz="2000" dirty="0"/>
              <a:t>Für uns geht es weiter mit Modul 3! </a:t>
            </a:r>
          </a:p>
        </p:txBody>
      </p:sp>
      <p:pic>
        <p:nvPicPr>
          <p:cNvPr id="7" name="Grafik 6" descr="Ein Bild, das Tier, Vogel, draußen, Schnee enthält.&#10;&#10;Automatisch generierte Beschreibung">
            <a:extLst>
              <a:ext uri="{FF2B5EF4-FFF2-40B4-BE49-F238E27FC236}">
                <a16:creationId xmlns:a16="http://schemas.microsoft.com/office/drawing/2014/main" id="{40DE6CE1-2FFA-4E3E-A5A4-37F8BE4CDC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6100" y1="25979" x2="16100" y2="25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143" r="25427"/>
          <a:stretch/>
        </p:blipFill>
        <p:spPr>
          <a:xfrm>
            <a:off x="3235470" y="820994"/>
            <a:ext cx="3331646" cy="3048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55207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A8766CF-CCA8-4F58-AF3C-BF1F977ED9BE}"/>
  <p:tag name="ISPRING_PROJECT_VERSION" val="9.3"/>
  <p:tag name="ISPRING_PROJECT_FOLDER_UPDATED" val="1"/>
  <p:tag name="ISPRING_FIRST_PUBLISH" val="1"/>
  <p:tag name="ISPRING_LMS_API_VERSION" val="Experience API"/>
  <p:tag name="ISPRING_ULTRA_SCORM_COURSE_ID" val="5FD344E4-A1C8-4B5C-B8F4-6016032B2813"/>
  <p:tag name="ISPRING_CMI5_LAUNCH_METHOD" val="any window"/>
  <p:tag name="ISPRINGCLOUDFOLDERID" val="1"/>
  <p:tag name="ISPRINGONLINEFOLDERID" val="0"/>
  <p:tag name="ISPRING_OUTPUT_FOLDER" val="[[&quot;g\u0312\uFFFD{23CD6EB6-CBFD-44F8-9BAF-5E655E4A6134}&quot;,&quot;E:\\Anton\\01 kik\\Lerneinheiten\\SWISSTOPO E_TOOL\\Kartentechnologie\\Modul 1&quot;]]"/>
  <p:tag name="ISPRING_SCORM_RATE_SLIDES" val="0"/>
  <p:tag name="ISPRING_CURRENT_PLAYER_ID" val="universal"/>
  <p:tag name="ISPRING_PUBLISH_SETTINGS" val="{&quot;commonSettings&quot;:{&quot;webSettings&quot;:{&quot;useMobileViewer&quot;:&quot;T_TRU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0&quot;},&quot;cloudSettings&quot;:{&quot;onlineDestinationFolderId&quot;:&quot;1&quot;},&quot;wordSettings&quot;:{&quot;printCopies&quot;:1}}"/>
  <p:tag name="ISPRING_PRESENTATION_COURSE_TITLE" val="Kartentechnologie_Modul_1_Wie eine Karte"/>
  <p:tag name="ISPRING_SCREEN_RECS_UPDATED" val="E:\Anton\01 kik\Lerneinheiten\SWISSTOPO E_TOOL\Kartentechnologie\Modul 1\Kartentechnologie Modul 2 Geschichte der Karten\"/>
  <p:tag name="ISPRING_RESOURCE_FOLDER" val="E:\Anton\01 kik\Lerneinheiten\SWISSTOPO E_TOOL\Kartentechnologie\Modul 1\Kartentechnologie Modul 2 Geschichte der Karten\"/>
  <p:tag name="ISPRING_PRESENTATION_PATH" val="E:\Anton\01 kik\Lerneinheiten\SWISSTOPO E_TOOL\Kartentechnologie\Modul 1\Kartentechnologie Modul 2 Geschichte der Karten.pptx"/>
  <p:tag name="ISPRING_PLAYERS_CUSTOMIZATION_2" val="UEsDBBQAAgAIAHBAFk8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9fU5PcckHomAGAAB9FQAAHQAAAHVuaXZlcnNhbC9jb21tb25fbWVzc2FnZXMubG5npVjLbttGFN0HyD8MCARoAcdJCiQoClvBSBpbjClSISk7cVEQlDWiBuIj4MNOteqHZBn0E7zyTn/SL+mZIfVK7JB0FgY8ku77nnPvzNHbz1FIrnmaiSQ+1l4dvtQIj6+SqYiDY23snjz/XSNZ7sdTP0xifqzFiUbedp4+OQr9OCj8gOP/p08IOYp4luGYdeRpeyZieqyNul6X9s481/LoaOR1x65rmZ5Bu8zQOl3/anH0ovr5A9I9azii5kfPsE4tr6ufap0TkUY8DpMgIb/89ubN51ev3/zaSoszpIbxvZ7XLxuoMV3bMjzoYoZnsg+u1rlgusvsdpLW2DV0k2kd3RxQw20nPLLZuda5HNurL72zWtGxbTPT9RxD7zNPdzzTclU2DOayvtZxBCfR6i7LeEwycTUnU3xwkoQC5+skDLN89TWeioD4ccbn+LCIyCxJ85k/T3FaFmSxuo1jHtc50reGVDc9mzmurfdc3TK1Dovz7GpehNBfxAGRvkxEnvMD4k94Sqb4o0WepGTu52TqZzhls9Wdsiy/HKWrr3A893O0MPGLmfQ+wxf9JILbnMSIKCc8Df1ikh/Wu3hhGhbtq04dMsehpyjROCq1fmMtEjk5F1OeZJvUbJNxQEJ/ik82Eam0LpIslw0HXcJyCI1veDyVgQvnUwrUkVHo/03mPC3inKf17tr0QjdPAS3LcDxm9tefoDk4AocfZMJhokFx9lXZ1GG21rF9eJ0GRRSJRyjwFMhoGPKMhKtbFLqtHwP9dGDgz5XOGLxALbNczPJ2WkYMneY0kQNOmA2QOc6FZQMbp3xS1VD23sjPsht0PuFCoUBWdL8lUH/wZYoa19ZON3sWgNlzd8z1d42ILK+6d5GkKV/k9RrhPFXAqsCOHKCjPVex1C7Opee6bDF/ofzew/mE++mEi1w1zzWwp+Jfk4KcF6EvtdT5Y9Cx2Rt4XXfD9k6Zm4aC4Ir7YEj8MCtxB9gtCwW8g01k0tc9MMVFvmxQjsqK17U+gCC1jsl0s42MdaZ1rLM2Eh+Zo3Xe0ToRk57rp1QVFdy9Js81cc992aBxkZLLIsBQlh0I4kT1JClhIsvs4Bclnx+2M+aw92MgQqfGj6eEKLlY2gskYPCRzQUMz5IQuityrDWOqdZjfQnb92P90juhusH63/fwdHWXzmTQChvbSXQAjG6g+r4QS7A+ICRnwrNq9pl99uEZ8pMVkorW8bR1bG9+PoyxEi37pqtUHOwAaxvAY/yQ3PEjJza5QNC5GlHf5uKn/HB6zKS2bj2iWDdchGW58HVfYMMMCHjo/ryV4jIGXw6zsu0f4+cPancJEJ3AwYznSzmSdxllx8eHXNyy5mP9uq+WP+1UWfUGHjnl7GPY0QB39nzoi7C52EAa7eogznOONKRBG5u6eQLBfgKezptLmVYleIZxLMcZuitSY1gtYhEpFbZxxBkg8SoKGi+5aBXEOTKwiQIeqAnVXPyCdR3cInCZ4JNMtlGdqKKAujG/Rb9aAg/2B3q2HukYGpupXtu9O/v73jxzddeA/6Z/LYJyG5IbDGqDKXQ1x5oU168w0D0esnVaykG0F91wdQsmQGizChSKShIVEZg+4PPVLXYnxQ9vf8ZaGcz+dre1Wad5g+t7CnSeyHtNRM7XGVfDsyxEeVOoQD3jaS4CABgLdH1ZHEZtLE09avbkqkUnk5Q3WbgrOaBJpsNwnfWyVsJq9UWtEzHW7igCA8HdgM+KJleKSnN5Ze2zEwrt6yaVA7ih/DduKVHwyyQWSN4frZTIlRJMyzbK/jSTXKCef7VWI+PYaCn3oJx/zmsVubS77wIO+iUzm8hVbwZryWYvB66OFn/ozr17Qd25cqM1Z7I1q2s3ftHleeoDeXIGfX/vFhEZJhGORN1bJ6o9Dus9A8aq9qCuS3uDIWCIpdjG75IivapvsV0V6w7rWWMbd88KwWcFlkDQaYgQRPZJ8LCNziG1z0DO6hoJ8vHThZB38yC74eliyYuAt9Gm6o6Klz3XRnL7WhTP/TAHWS/V/V5kbbQ8buLK4F195NF+Xz2eIaehuFpUrTNHQg7UZRizZuc9bS5wN1sWs9Vdgym6NtEbUBPT5H4r9xhRl5312lVrxGZs844mH3nUO4khX2n+++ffOmk13tdEDrIszztUed/A35wy9VB69GLn3fR/UEsDBBQAAgAIAH19Tk8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fX1OT7LNSQ70BQAA2B4AACcAAAB1bml2ZXJzYWwvZmxhc2hfcHVibGlzaGluZ19zZXR0aW5ncy54bWzlWctS20gU3fMVXZrKjmAIjySUTcrBotDED2IrJGFqimpZ11KPWy2XumUHVvMhWabmE1hl5z+ZL5nbli0/gfYQUpnJgjKS7uPcZ98rFV99ijjpQyJZLErWzta2RUC0Y5+JoGS9c0+evrCIVFT4lMcCSpaILfLqaKPYSz3OZNgCpZBUEhQj5GFPlaxQqd5hoTAYDLaY7CX6acxThfLlVjuOCr0EJAgFSaHH6RX+qKseSGsswUAA/kWxGLMdbWwQUswk1WI/5UCYj8gF00ZRfsKpDK1CRubRdjdI4lT4xzGPE5IEXsn65diu7FR2JzSZqAqLQGifyCO8qW+rQ+r7TKOgvMWugYTAghDh7mzvWWTAfBWWrN3tZ1oO0heW5YykZ8ZTLec4Ri8INVYQgaI+VTS7zDQm0IEEwwHySCUpoNC5ezOUCj6p/EZ2y78SNGJtF58Q7auSVXEvm/aJ3bTrx/blu2Y1g2rM4Tpu1TbiaVWdin1Zb7h26/LUrVXXZnLtD+4aTOsiMxZ/1rRbdt21m5evncaaHOagpjx2rexU1+R5b79uOe66murl2rosZ6eNuhnP6cczu1l16m8u3Uaj6jpnU65RDs9ka7Ewn/hFLJA4TWbTW4Vp5AnKODabhRyXoLBdcZoE4MYnDKuxQ7kEi/zRg+BtSjlTV7pCsat1AXpl2YO2aurqK1m6oqypuEwgAsOSzGt7/2Ve2s9fzJleyLRPzVqJspg3u7MwVvF3Rr+zvZ/Df7l3N/xbgBb7zIe4TpNk1LKWDbgXwrNpd9zZPTi4G8Ut2opUKdoOsZWqSSecvTOhYho/bSvWxz4NC1g7KeettNeLEzVtprM3cxC3iCl2YjGXf/qaeDH387hB5IFfpxHMHECtLhMnSLljkQ5WCseINnogSIsKPPSYwii3cwEy9aRianTYnYypywmjnKA8PJWB1FpLUW+HNJFzpZHHRx807aPf6rHCE0v8njk8u3kr8UnMmc6ET8qI/gJYOxRokAcgfBAmPC3FOsqEsAppO1TSlLxJfQZJkEYRMyEvcw6S8OGNbIdmwO2nNaxwE8r34ElgCkxoa8MbtBJd2ME8xEhiqDbJICYtBoSmnQDC4U2CNUU9EK+M/IuM0fCrxIomPpXkbcquJ/HZxH/6OPtoGvSWBDIKOLlO9RiI0xIybT1AiVSAziRPspPWqVfsD09mVGoTOzRM/oWSDOe8YCwirW7zYRr84dekgxqwxkI1I2ATDcscNbEPS1rpmCzZJ1OdQxOs6zsQ/3dGfaera5/0Y86lGn4RPgtQOk08nUxiPnZjj+RhM1F6juw+ROR8woRXyViQx5QCUsF2EwcEp0zFAowmFomZPRepFpRlcCqC3LYRWvwdC+7Hq0M5SZ3vomri0G+QIgNgfFHxrZozdm0q1cWY1fTa2SJRyjQBFrJlXBIkjWZg6vLuDm+EMGzQKHsEjQj09EUaUHQyivBw9WBKoo4ARlomZflwG1iWiVpyAN5IchMYqujEPICJVUZqtnee7e7tHzx/8fJwq/D3n389vZNpPMGecYoQxiPs8Z17jzHnwo51D98tu4wZ18JGcw/TrXuNMd+6MO/YcYw5V2w6xryL+44x49LWcw/nHbvPEi+2sAgHWfCX4rl6DTZgdzTo8rHrnDvuxxUCRqWwPDEWC3qaXT3cjlaNH3W2belzFxcoTzBsK4cm7eENMAFk+HnUzARiiiI8QxB2AJ3UdITVQsi5XldMqJ36abnqmlBi4J0Lu250CL5rDj8fvzGaRm2sm6YJ5a9lI5S2YwSxYYTuLBl+yd+KzQzBRkhonwUZI8PRDKOCJ1M7RImiq77bYfGQ1m1U6t+46z9aN/xvdLQHr+tZS3zEjvZomftzHDmPGZ//sdt/7NdYP9WbpibI7D24EXWNJl3Eg2OMHEDSvYY0MGohlRiPWSODy+IaWGD4jgFwu04Mib9ZOc3XQ8uuOa8b1cpPcGD8oB7MrvLPPHPfdfLvDfMfQvWTiAkWoVs5ztb519Oj/b3tYmH1o40NlDb/Nfpo4x9QSwMEFAACAAgAfX1OTwrlS3R0AwAA+AsAACEAAAB1bml2ZXJzYWwvZmxhc2hfc2tpbl9zZXR0aW5ncy54bWyNVlFv2jAQfi6/ArF3WCkbrZRGoi1I1VhbrYx3JznAwrEj26Hj3+/sxMGBAEmEFN99n32++3wmUFvKuzuQigr+2Bv2ws5NEOdSAtcLSDNGNHQjouA1eezN/s7nvYFFCCbkJ2hN+VqhobR0KaJikWaE7+diLfoRibdrKXKe9MJvszvzBgMLPSJt9hlIRvkWcT+G908vs2Yco0q/akj7KxJDX2DgSJjeTofTYRtCJkEpMME8vEyGk59XOIxEwNwqo/HofjRpxTgsM7NPK9KOKqotaTwc341HzSRMLWLreb2wRiayPGtfhkyKtYn9iDE27xUGEyRBNSD85cG8V+CorL1Z5Eq9NfzTV3If5VoL3o8F1yjaPhcyJQw5K/u04pQVbsGwKqqWwMijpAXBKSgaJ/G5xJA11LMeQ3KbnKsTZg9kHX8p+kI1fjJJM1AxmmAcQiY2Yvhu3gO0/PJOfmByKAX7MCvUOoLRc8Qg1DKHYOBGxqM24us913jcIVwRptDtmxzkAzf5QXLlpqjbHOoPfFGeeJDS4PxLwfIUnosoPVjd7tDPz0+2bn5cla0KTMKuNHmRHYwO94b5PsF5Rof7NEl/52x/Aj72GIY7Qk/EFu9Com8C4AS/XXbcyLrM9HPTeJS3XmmwgFQkEFo9LGgKpjLBwNpMEIOjKAJOdnRNNN4ivw0m2tvQVTA4chQaapRMoKlmcCqkWORSYRDoXJabK6vT4DGE4uipiZ7DSjts3ehSb24pv9Z2fFm95URFkopBV+P19dhLidyCXAjBVK9bUrCF4Qz21jyGm1sCuw/IV74SbQhcaPBntnE3IkVxlFphidYk3qQYSXPUVeps7RprFJTrndaO52kEcor1puCEVrcZ1IauNwx/eknhC5I6/IzT8PQGp+KEVhr2DLbCQGS8cfouBsae5kxTBjtwDcEzmE2e2U6gUNKnezS6qWvNs1wVWtk7DkrwUXXHCXyJ8Yh6D/Idl3WsSaTsZg79wHXgw4xeTy57mtGg387s2MrEnxCdDbnCgnh5I7kWn5pIXU53GNuNkh1MOE1t60Czt2yDxzCYEFmZAetyiTyxu8XNZVJNpBy8wdNMMG0xHDYRrKfeFRd41sKVBPA7ojV2qj79C/aRIDJ5qwC1xt3gNlzcGV5ktrliU04zHQw8ky1FlXX8xv/7YafzH1BLAwQUAAIACAB9fU5PDj++fO8FAABiHgAAJgAAAHVuaXZlcnNhbC9odG1sX3B1Ymxpc2hpbmdfc2V0dGluZ3MueG1s5VnLUttIFN3zFV2ayo5gCAlJKJuUY4tCE79iKyRhaopqSddSj1stl7plAqv5kCxT8wmssvOfzJfMbcs2fgHt4ZHKzIIyat/HuX3fVvHNl5iTAaSSJaJk7WxtWwSEnwRMhCXrg3v49JVFpKIioDwRULJEYpE3BxvFfuZxJqMOKIWkkqAYIff7qmRFSvX3C4Wzs7MtJvup/jbhmUL5cstP4kI/BQlCQVroc3qOH+q8D9IaSzAQgH9xIsZsBxsbhBRzSfUkyDgQFiBywbRRlB+pmFuFnMqjfi9Mk0wElYQnKUlDr2T9UrGrO9XdCU0uqcpiEPpK5AEe6mO1T4OAaRCUd9gFkAhYGCHane3nFjljgYpK1u72My0H6QvLckbSc9upllNJ8BKEGiuIQdGAKpo/5hpT6EKK3gB5oNIMUOjc2Qylgi9qepAfBeeCxsx38Ruir6pkVd3Ttn1ot+1GxT790K7lUI05XMet2UY8nZpTtU8bTdfunB659draTK79yV2DaV1kxuJbbbtjN1y7ffrWaa7JYQ7qiseul53amjwf7bcdx11XU6NcX5elddRsmPEcfW7Z7ZrTeHfqNps112ldcY1ieCZai4X5wC9igiRZOhveKspiT1DGsdYsxLgEhdWK0zQENzlkmI1dyiVY5I8+hO8zypk61xmKRa0H0C/LPviqrbOvZOmMsq7E5QIRGKbkNLdfvJ6m9stXc6YXcu1XZq1EWZzWulaUqOSR0e9sv5jCf/38ZvjXAC0OWABJg6bpqGQtG3ArhGdX1XFnd2/vZhTXaCtSpagfYSlVk0o4ezKhYho/9RUbYJ2GBazdjPNO1u8nqboqprOHUxDXiCl2EzEXf/qZeAkPpn6D2IOgQWPMgtahsEgXU4OjC5t9EKRDBTY5ptCt/pRDZp5UTI2a2+GYupwyygk2MOzCQOqdJTf7EU3lXC5MHaI7i3/wWyNR2KLE7/kN54fXEh8mnGnXf1FG9CfA/EigQR6ACECY8HQU6yoTwhpkfqSkKXmbBgzSMItjZkJe5hwk4cNL6UdmwO2ndUxpE8qP4ElgCkxo68NLtBKvsIuBh55EV22Ss4R0GBCadUOIhpcpJhH1QLwxul9kjIffJaYwCagk7zN2MfHPJv4zwGFH0+BtSSAjh5OLTI99nGqmrTsokQrwMsmTvLU6jar96cmMSm1il0bpv1CS45wXjEmk1W3eTUMw/J52UQPmWKRmBGyiYflFTezDGVJpnyzZJzMdQxOs618g/u+MCk1P5z4ZJJxLNfwmAhaidJp6OpjEvO/GNzJ1m4nSY2QPICbHEyZ8SseCPKYUkCqWmyQkOFYqFqI3MUnM7DnJtKA8gjMRTm0bocXPseBBstqVk9B5FFWTC72HEDkDxhcVX6s5Z9emUp2MeU6vHS0SpVwFwEK0jFOCZPEMTJ3eveGlEIYFGmWPoBGBN32ShRQvGUV4uGswJVFHCCMtk7S8uw0sj0QtOQRvJLkNDFV0Ex7CxCojNds7z3afv9h7+er1/lbh7z//enoj03hkbXGKEMYza+XGRceYc2GpuoXvmuXFjGthhbmF6dpFxphvXZg3LDXGnCtWG2PexQXHmHFpzbmF84ZlZ4kXS1iMkysES/5cvfcasDsadLniOseO+3mFgFEqLE+MxYIeX1dPs6PdYmGY9X7cNNvRnRZ3JE8wLCT7JgXhHTABZPh1VL4EYopj7BoIO4RuZjq0aiHkWG8kJtRO46hcc00o0dXOid0wansf2sOvlXdG86eNmdI2ofy1bITSdowgNo3QtdLht+kPXzNjrxESOmBhzshwGEOvYC/yI5QoeurR2sNdirVRct9znX+w+vdz1LCVGzm7sYjlZe8Ba9iDxepP3FZ+nEv+wze9MvjlqhZOOhAzzfRIvfx/9eNRG2T+W7YRdZ2mPcSDc4o8g7R3AVloVDGqCfZRI4PL4gJYaPizAeDCnBoS31sqzedCx647b5u16oMmBTPLip+iEt3v9eVP0/c0cy9mpi8M5t9kbuD5/Hvhg41/AFBLAwQUAAIACAB9fU5Pg2Em7L8BAAB6BgAAHwAAAHVuaXZlcnNhbC9odG1sX3NraW5fc2V0dGluZ3MuanONlFFPwjAQx9/5FGS+GqIDnfiGARITHkzkzfjQdcdY6HpNWyZo/O6uQ6Tbbkj7sv732/961/W+ev1yBDzoP/a/qudq/VJfVxo4zeotXNd10aHnTg+MyBJYZjmITELQQIrjp3/y94mgjANZmcb7V2drPL8A3ZsVE8bHFWGhCc0QWkFoH4S2owJ/1jL7zeqQkVfmeGstygFHaUHagUSds4oJrlbV8BNswFiA/gddMQ4107vwIU46yZPjKI4SPvY5jrlicr/AFAcx45tU41YmB3o+dNOn13sFujzwzV/Yp+ncB0Rm7LOFvBl4djsLZ2E3qTQYA79xx9NJOLknYcFiEH5C0ehhNDmD1ozn1ThDF5nJ7JGOwmgYjXxasRRaVeKQ3CbDOiZLr1Y1W8EPnIWd9ZJhNUKwPeiWVfvHUKi26oIDVBpTV5E2GrlJogJZksn0wE3HbpKc26yz7fo3qo4xiFEnx9ODGzd9plGMSVC7Zti4Zmvi1uZdzeWCzmDJy20aURdUXxCUSMVFQlPUxwW5GdvsNG79VqbN9Ab0ElGUzdMdCpiymYB+lit0ArOW8XVeamU6736jIHfOL86xsc3e9w9QSwMEFAACAAgAfX1OT5QTsyJpAAAAbgAAABwAAAB1bml2ZXJzYWwvbG9jYWxfc2V0dGluZ3MueG1sDcwxDoMwDEDRnVNY3int1oHAxlaW0gNYxEWRHBuRgOD2ZPvD02/7MwocvKVg6vD1eCKwzuaDLg5/01C/EVIm9SSm7FANoe+qVmwm+XLOBSZYhS7eJo4lMo8Uixx2EajhU17/wB6brroBUEsBAgAAFAACAAgAcEAWTzZhWAJHAwAA4QkAABQAAAAAAAAAAQAAAAAAAAAAAHVuaXZlcnNhbC9wbGF5ZXIueG1sUEsBAgAAFAACAAgAfX1OT3HJB6JgBgAAfRUAAB0AAAAAAAAAAQAAAAAAeQMAAHVuaXZlcnNhbC9jb21tb25fbWVzc2FnZXMubG5nUEsBAgAAFAACAAgAfX1OTxUeYBujAAAAfwEAAC4AAAAAAAAAAQAAAAAAFAoAAHVuaXZlcnNhbC9wbGF5YmFja19hbmRfbmF2aWdhdGlvbl9zZXR0aW5ncy54bWxQSwECAAAUAAIACAB9fU5Pss1JDvQFAADYHgAAJwAAAAAAAAABAAAAAAADCwAAdW5pdmVyc2FsL2ZsYXNoX3B1Ymxpc2hpbmdfc2V0dGluZ3MueG1sUEsBAgAAFAACAAgAfX1OTwrlS3R0AwAA+AsAACEAAAAAAAAAAQAAAAAAPBEAAHVuaXZlcnNhbC9mbGFzaF9za2luX3NldHRpbmdzLnhtbFBLAQIAABQAAgAIAH19Tk8OP7587wUAAGIeAAAmAAAAAAAAAAEAAAAAAO8UAAB1bml2ZXJzYWwvaHRtbF9wdWJsaXNoaW5nX3NldHRpbmdzLnhtbFBLAQIAABQAAgAIAH19Tk+DYSbsvwEAAHoGAAAfAAAAAAAAAAEAAAAAACIbAAB1bml2ZXJzYWwvaHRtbF9za2luX3NldHRpbmdzLmpzUEsBAgAAFAACAAgAfX1OT5QTsyJpAAAAbgAAABwAAAAAAAAAAQAAAAAAHh0AAHVuaXZlcnNhbC9sb2NhbF9zZXR0aW5ncy54bWxQSwUGAAAAAAgACAB4AgAAwR0AAAAA"/>
  <p:tag name="ISPRING_ULTRA_SCORM_COURCE_TITLE" val="Kartentechnologie_Modul_2_Geschichte der Karten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PASSING_SCORE" val="0.000000"/>
  <p:tag name="ISPRING_PRESENTATION_TITLE" val="Kartentechnologie_Modul_2_Geschichte der Karten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0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</Words>
  <Application>Microsoft Office PowerPoint</Application>
  <PresentationFormat>Breitbild</PresentationFormat>
  <Paragraphs>97</Paragraphs>
  <Slides>9</Slides>
  <Notes>9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Office</vt:lpstr>
      <vt:lpstr>PowerPoint-Präsentation</vt:lpstr>
      <vt:lpstr>2. Geschichte der Karten</vt:lpstr>
      <vt:lpstr>2. Geschichte der Karten</vt:lpstr>
      <vt:lpstr>2. Geschichte der Karten</vt:lpstr>
      <vt:lpstr>2. Geschichte der Karten</vt:lpstr>
      <vt:lpstr>2. Geschichte der Karten</vt:lpstr>
      <vt:lpstr>2. Geschichte der Karten</vt:lpstr>
      <vt:lpstr>2. Geschichte der Karten</vt:lpstr>
      <vt:lpstr>Kartentechnologie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Kartentechnologie_Modul_2_Geschichte der Karten</dc:title>
  <dc:creator>Anton Wagner</dc:creator>
  <cp:lastModifiedBy>Anton Wagner</cp:lastModifiedBy>
  <cp:revision>29</cp:revision>
  <dcterms:created xsi:type="dcterms:W3CDTF">2019-10-14T11:19:13Z</dcterms:created>
  <dcterms:modified xsi:type="dcterms:W3CDTF">2020-03-03T16:22:33Z</dcterms:modified>
</cp:coreProperties>
</file>