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9" r:id="rId2"/>
    <p:sldId id="26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40" y="48"/>
      </p:cViewPr>
      <p:guideLst>
        <p:guide orient="horz" pos="2160"/>
        <p:guide pos="3840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C6BE-B84A-4B9D-97ED-8093D6F58B29}" type="datetimeFigureOut">
              <a:rPr lang="de-CH" smtClean="0"/>
              <a:t>25.10.2019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F601-3AF6-4237-845D-C441F937B9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79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587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698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513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901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3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359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62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283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505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424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32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F601-3AF6-4237-845D-C441F937B91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68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76062"/>
            <a:ext cx="12192000" cy="1281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EQ3GA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.geo.admin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platzhalter 5" descr="Ein Bild, das Person, sitzend, legend, klein enthält.&#10;&#10;Automatisch generierte Beschreibung">
            <a:extLst>
              <a:ext uri="{FF2B5EF4-FFF2-40B4-BE49-F238E27FC236}">
                <a16:creationId xmlns:a16="http://schemas.microsoft.com/office/drawing/2014/main" id="{B5C7EBA4-616B-4C88-AAD6-17C4A25B07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824" r="-1" b="656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C2C63-D1A2-4294-BA0A-7B8566E5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Kartenlesen </a:t>
            </a:r>
            <a:br>
              <a:rPr lang="en-US" sz="4400" b="1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Praxis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65A12-F665-4D8C-B81A-2002C6D84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4670246"/>
            <a:ext cx="3685069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Eine Karte selbst erstellen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51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7"/>
            </a:pPr>
            <a:r>
              <a:rPr lang="de-DE" dirty="0"/>
              <a:t>Einzeichnen </a:t>
            </a:r>
            <a:endParaRPr lang="en-US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6EE3B1C-12B5-4174-A1A3-DDE4C39E2643}"/>
              </a:ext>
            </a:extLst>
          </p:cNvPr>
          <p:cNvSpPr txBox="1">
            <a:spLocks/>
          </p:cNvSpPr>
          <p:nvPr/>
        </p:nvSpPr>
        <p:spPr>
          <a:xfrm>
            <a:off x="289249" y="2510395"/>
            <a:ext cx="4998962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2060"/>
                </a:solidFill>
              </a:rPr>
              <a:t>Nun geht es darum, die gesammelten Daten und Eindrücke aufs Papier zu bringen. </a:t>
            </a:r>
            <a:r>
              <a:rPr lang="de-DE" sz="1800" b="1" dirty="0">
                <a:solidFill>
                  <a:srgbClr val="002060"/>
                </a:solidFill>
              </a:rPr>
              <a:t>Zeichnet die Gebäude, Landschaftsformen</a:t>
            </a:r>
            <a:r>
              <a:rPr lang="de-DE" sz="1800" dirty="0">
                <a:solidFill>
                  <a:srgbClr val="002060"/>
                </a:solidFill>
              </a:rPr>
              <a:t>, etc. korrekt in die Karte ein.</a:t>
            </a:r>
          </a:p>
          <a:p>
            <a:r>
              <a:rPr lang="de-DE" sz="1800" dirty="0">
                <a:solidFill>
                  <a:srgbClr val="002060"/>
                </a:solidFill>
              </a:rPr>
              <a:t>Achtet darauf, </a:t>
            </a:r>
            <a:r>
              <a:rPr lang="de-DE" sz="1800" b="1" dirty="0">
                <a:solidFill>
                  <a:srgbClr val="002060"/>
                </a:solidFill>
              </a:rPr>
              <a:t>die richtigen Abstände </a:t>
            </a:r>
            <a:r>
              <a:rPr lang="de-DE" sz="1800" dirty="0">
                <a:solidFill>
                  <a:srgbClr val="002060"/>
                </a:solidFill>
              </a:rPr>
              <a:t>zu wählen und die Objekte mit den korrekten Signaturen darzustellen.</a:t>
            </a:r>
          </a:p>
          <a:p>
            <a:endParaRPr lang="de-DE" sz="1800" dirty="0">
              <a:solidFill>
                <a:srgbClr val="002060"/>
              </a:solidFill>
            </a:endParaRPr>
          </a:p>
          <a:p>
            <a:pPr algn="ctr"/>
            <a:r>
              <a:rPr lang="de-DE" sz="1800" b="1" dirty="0">
                <a:solidFill>
                  <a:srgbClr val="002060"/>
                </a:solidFill>
              </a:rPr>
              <a:t>Hier findest du Hilfe bei der Wahl der Signaturen: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</a:rPr>
              <a:t>Swisstopo, Zeichenerklärung Landeskarten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https://bit.ly/2EQ3GAi</a:t>
            </a:r>
            <a:endParaRPr lang="de-DE" sz="1800" b="1" dirty="0">
              <a:solidFill>
                <a:schemeClr val="bg1"/>
              </a:solidFill>
            </a:endParaRPr>
          </a:p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8146DA74-F458-42FD-9529-EC90B48040EC}"/>
              </a:ext>
            </a:extLst>
          </p:cNvPr>
          <p:cNvSpPr txBox="1">
            <a:spLocks/>
          </p:cNvSpPr>
          <p:nvPr/>
        </p:nvSpPr>
        <p:spPr>
          <a:xfrm>
            <a:off x="441573" y="3354442"/>
            <a:ext cx="3752292" cy="5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AC6B8D-462F-4377-9B3E-70606D74A524}"/>
              </a:ext>
            </a:extLst>
          </p:cNvPr>
          <p:cNvSpPr txBox="1">
            <a:spLocks/>
          </p:cNvSpPr>
          <p:nvPr/>
        </p:nvSpPr>
        <p:spPr>
          <a:xfrm>
            <a:off x="1611771" y="4716994"/>
            <a:ext cx="3130960" cy="244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rgbClr val="00206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CBAB7D-FA2E-4D80-8CBA-41E817BE48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759254"/>
            <a:ext cx="5382173" cy="35908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8689CF-9D62-4775-8A76-6B655380EF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0" r="2165" b="46619"/>
          <a:stretch/>
        </p:blipFill>
        <p:spPr>
          <a:xfrm>
            <a:off x="6981092" y="4663510"/>
            <a:ext cx="3698631" cy="14297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45929D22-E15E-4AFA-8B4E-33389CC92D05}"/>
              </a:ext>
            </a:extLst>
          </p:cNvPr>
          <p:cNvSpPr/>
          <p:nvPr/>
        </p:nvSpPr>
        <p:spPr>
          <a:xfrm>
            <a:off x="4402667" y="5469467"/>
            <a:ext cx="2497315" cy="127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70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8"/>
            </a:pPr>
            <a:r>
              <a:rPr lang="de-CH" dirty="0"/>
              <a:t>Vergleichen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6EE3B1C-12B5-4174-A1A3-DDE4C39E2643}"/>
              </a:ext>
            </a:extLst>
          </p:cNvPr>
          <p:cNvSpPr txBox="1">
            <a:spLocks/>
          </p:cNvSpPr>
          <p:nvPr/>
        </p:nvSpPr>
        <p:spPr>
          <a:xfrm>
            <a:off x="289249" y="2510395"/>
            <a:ext cx="4998962" cy="351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2060"/>
                </a:solidFill>
              </a:rPr>
              <a:t>Damit ihr überprüfen könnt, wie nahe eure Karte an eine „echte“ Landeskarte herankommt, geht auf </a:t>
            </a:r>
          </a:p>
          <a:p>
            <a:pPr marL="0" indent="0" algn="ctr">
              <a:buNone/>
            </a:pPr>
            <a:r>
              <a:rPr lang="de-DE" sz="19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www.map.geo.admin.ch</a:t>
            </a:r>
            <a:r>
              <a:rPr lang="de-DE" sz="19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sz="1400" b="1" dirty="0">
                <a:solidFill>
                  <a:srgbClr val="FFFF00"/>
                </a:solidFill>
              </a:rPr>
              <a:t>(Achtung: Suchtgefahr…!)</a:t>
            </a:r>
          </a:p>
          <a:p>
            <a:r>
              <a:rPr lang="de-DE" sz="1800" b="1" dirty="0">
                <a:solidFill>
                  <a:srgbClr val="002060"/>
                </a:solidFill>
              </a:rPr>
              <a:t>Vergleicht nun euren Kartenausschnitt mit dem gleichen Ausschnitt auf der Website.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002060"/>
                </a:solidFill>
              </a:rPr>
              <a:t>-  Wie genau seid ihr an das Original  </a:t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dirty="0">
                <a:solidFill>
                  <a:srgbClr val="002060"/>
                </a:solidFill>
              </a:rPr>
              <a:t>   herangekommen?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002060"/>
                </a:solidFill>
              </a:rPr>
              <a:t>- Habt ihr Objekte eingezeichnet, welche auf der </a:t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2200" dirty="0">
                <a:solidFill>
                  <a:srgbClr val="002060"/>
                </a:solidFill>
              </a:rPr>
              <a:t>  </a:t>
            </a:r>
            <a:r>
              <a:rPr lang="de-DE" sz="1800" dirty="0">
                <a:solidFill>
                  <a:srgbClr val="002060"/>
                </a:solidFill>
              </a:rPr>
              <a:t>Karte im Internet fehlen oder umgekehrt?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002060"/>
                </a:solidFill>
              </a:rPr>
              <a:t>- Mit welcher Karte würdet ihr euch eher </a:t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dirty="0">
                <a:solidFill>
                  <a:srgbClr val="002060"/>
                </a:solidFill>
              </a:rPr>
              <a:t>  zurechtfinden?</a:t>
            </a:r>
          </a:p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8146DA74-F458-42FD-9529-EC90B48040EC}"/>
              </a:ext>
            </a:extLst>
          </p:cNvPr>
          <p:cNvSpPr txBox="1">
            <a:spLocks/>
          </p:cNvSpPr>
          <p:nvPr/>
        </p:nvSpPr>
        <p:spPr>
          <a:xfrm>
            <a:off x="441573" y="3354442"/>
            <a:ext cx="3752292" cy="5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AC6B8D-462F-4377-9B3E-70606D74A524}"/>
              </a:ext>
            </a:extLst>
          </p:cNvPr>
          <p:cNvSpPr txBox="1">
            <a:spLocks/>
          </p:cNvSpPr>
          <p:nvPr/>
        </p:nvSpPr>
        <p:spPr>
          <a:xfrm>
            <a:off x="1611771" y="4716994"/>
            <a:ext cx="3130960" cy="244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rgbClr val="00206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CBAB7D-FA2E-4D80-8CBA-41E817BE4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0" r="10630"/>
          <a:stretch/>
        </p:blipFill>
        <p:spPr>
          <a:xfrm>
            <a:off x="6096000" y="759254"/>
            <a:ext cx="3022600" cy="2314146"/>
          </a:xfrm>
          <a:prstGeom prst="rect">
            <a:avLst/>
          </a:prstGeom>
        </p:spPr>
      </p:pic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4AFBC9E-3D3B-44E6-A074-E5D1EC219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417" y="759252"/>
            <a:ext cx="2272449" cy="2314145"/>
          </a:xfrm>
          <a:prstGeom prst="rect">
            <a:avLst/>
          </a:prstGeom>
        </p:spPr>
      </p:pic>
      <p:pic>
        <p:nvPicPr>
          <p:cNvPr id="9" name="Grafik 8" descr="Ein Bild, das Gebäude, Gras, Zug, Schaf enthält.&#10;&#10;Automatisch generierte Beschreibung">
            <a:extLst>
              <a:ext uri="{FF2B5EF4-FFF2-40B4-BE49-F238E27FC236}">
                <a16:creationId xmlns:a16="http://schemas.microsoft.com/office/drawing/2014/main" id="{623AD5F4-071D-434F-A3C6-4B8A8E6F4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" r="7519"/>
          <a:stretch/>
        </p:blipFill>
        <p:spPr>
          <a:xfrm>
            <a:off x="6095999" y="3415023"/>
            <a:ext cx="5367867" cy="265340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C23C18-F1DC-4A55-86EE-E94D00CA851C}"/>
              </a:ext>
            </a:extLst>
          </p:cNvPr>
          <p:cNvSpPr txBox="1"/>
          <p:nvPr/>
        </p:nvSpPr>
        <p:spPr>
          <a:xfrm>
            <a:off x="5993603" y="3105709"/>
            <a:ext cx="3285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/>
              <a:t>Beispiel Munot, Schaffhausen (3D, 2D und real)</a:t>
            </a:r>
          </a:p>
        </p:txBody>
      </p:sp>
    </p:spTree>
    <p:extLst>
      <p:ext uri="{BB962C8B-B14F-4D97-AF65-F5344CB8AC3E}">
        <p14:creationId xmlns:p14="http://schemas.microsoft.com/office/powerpoint/2010/main" val="40107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dea, Empty, Paper, Pen, Light Bulb, Creativity">
            <a:extLst>
              <a:ext uri="{FF2B5EF4-FFF2-40B4-BE49-F238E27FC236}">
                <a16:creationId xmlns:a16="http://schemas.microsoft.com/office/drawing/2014/main" id="{8E00E195-2F29-46B8-B759-BF82C43050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-1" b="5122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spc="-6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Spielformen</a:t>
            </a:r>
            <a:br>
              <a:rPr lang="en-US" sz="3600" kern="1200" spc="-6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spc="-6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 </a:t>
            </a:r>
            <a:r>
              <a:rPr lang="en-US" sz="3600" kern="1200" spc="-6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Ideen</a:t>
            </a:r>
            <a:endParaRPr lang="en-US" sz="3600" kern="1200" spc="-6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6EE3B1C-12B5-4174-A1A3-DDE4C39E2643}"/>
              </a:ext>
            </a:extLst>
          </p:cNvPr>
          <p:cNvSpPr txBox="1">
            <a:spLocks/>
          </p:cNvSpPr>
          <p:nvPr/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Mit eurer fertigen Karte sind nun auch weitere Ideen möglich:</a:t>
            </a:r>
          </a:p>
          <a:p>
            <a:pPr marL="0" indent="0">
              <a:buNone/>
            </a:pPr>
            <a:endParaRPr lang="de-DE" b="1" dirty="0"/>
          </a:p>
          <a:p>
            <a:pPr marL="952183" lvl="1" indent="-449263">
              <a:buSzPct val="139000"/>
            </a:pPr>
            <a:r>
              <a:rPr lang="de-DE" b="1" dirty="0"/>
              <a:t>Posten in die Karte einzeichnen </a:t>
            </a:r>
            <a:r>
              <a:rPr lang="de-DE" dirty="0"/>
              <a:t>und einen Orientierungslauf durchführen</a:t>
            </a:r>
          </a:p>
          <a:p>
            <a:pPr marL="952183" lvl="1" indent="-449263">
              <a:buSzPct val="139000"/>
            </a:pPr>
            <a:r>
              <a:rPr lang="de-DE" dirty="0"/>
              <a:t>Eine </a:t>
            </a:r>
            <a:r>
              <a:rPr lang="de-DE" b="1" dirty="0"/>
              <a:t>Schatzsuche</a:t>
            </a:r>
            <a:r>
              <a:rPr lang="de-DE" dirty="0"/>
              <a:t> veranstalten</a:t>
            </a:r>
          </a:p>
          <a:p>
            <a:pPr marL="952183" lvl="1" indent="-449263">
              <a:buSzPct val="139000"/>
            </a:pPr>
            <a:r>
              <a:rPr lang="de-DE" dirty="0"/>
              <a:t>Klassenmitglieder herausfinden lassen, </a:t>
            </a:r>
            <a:r>
              <a:rPr lang="de-DE" b="1" dirty="0"/>
              <a:t>was auf der Karte abgebildet ist</a:t>
            </a:r>
          </a:p>
          <a:p>
            <a:pPr marL="952183" lvl="1" indent="-449263">
              <a:buSzPct val="139000"/>
            </a:pPr>
            <a:r>
              <a:rPr lang="de-DE" b="1" dirty="0"/>
              <a:t>Puzzle </a:t>
            </a:r>
            <a:r>
              <a:rPr lang="de-DE" dirty="0"/>
              <a:t>aus Kartenausschnitten</a:t>
            </a:r>
          </a:p>
          <a:p>
            <a:pPr marL="952183" lvl="1" indent="-449263">
              <a:buSzPct val="139000"/>
            </a:pPr>
            <a:r>
              <a:rPr lang="de-DE" dirty="0"/>
              <a:t>Einzelne </a:t>
            </a:r>
            <a:r>
              <a:rPr lang="de-DE" b="1" dirty="0"/>
              <a:t>Objekte in der Karte abdecken </a:t>
            </a:r>
            <a:r>
              <a:rPr lang="de-DE" dirty="0"/>
              <a:t>und erraten lassen</a:t>
            </a:r>
          </a:p>
          <a:p>
            <a:pPr marL="952183" lvl="1" indent="-449263">
              <a:buSzPct val="139000"/>
            </a:pPr>
            <a:r>
              <a:rPr lang="de-DE" b="1" dirty="0"/>
              <a:t>Erfundene Objekte hinzufügen </a:t>
            </a:r>
            <a:r>
              <a:rPr lang="de-DE" dirty="0"/>
              <a:t>und suchen lassen</a:t>
            </a:r>
          </a:p>
          <a:p>
            <a:pPr marL="952183" lvl="1" indent="-449263">
              <a:buSzPct val="139000"/>
            </a:pPr>
            <a:endParaRPr lang="de-DE" dirty="0"/>
          </a:p>
          <a:p>
            <a:pPr marL="952183" lvl="1" indent="-449263">
              <a:buSzPct val="139000"/>
            </a:pPr>
            <a:r>
              <a:rPr lang="de-DE" dirty="0"/>
              <a:t>… der Phantasie sind keine Grenzen gesetzt …</a:t>
            </a:r>
          </a:p>
          <a:p>
            <a:pPr marL="0" indent="0">
              <a:buNone/>
            </a:pP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8146DA74-F458-42FD-9529-EC90B48040EC}"/>
              </a:ext>
            </a:extLst>
          </p:cNvPr>
          <p:cNvSpPr txBox="1">
            <a:spLocks/>
          </p:cNvSpPr>
          <p:nvPr/>
        </p:nvSpPr>
        <p:spPr>
          <a:xfrm>
            <a:off x="441573" y="3354442"/>
            <a:ext cx="3752292" cy="5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AC6B8D-462F-4377-9B3E-70606D74A524}"/>
              </a:ext>
            </a:extLst>
          </p:cNvPr>
          <p:cNvSpPr txBox="1">
            <a:spLocks/>
          </p:cNvSpPr>
          <p:nvPr/>
        </p:nvSpPr>
        <p:spPr>
          <a:xfrm>
            <a:off x="1611771" y="4716994"/>
            <a:ext cx="3130960" cy="244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505ED0-0BF4-4B00-BC6E-5C74AE5A110B}"/>
              </a:ext>
            </a:extLst>
          </p:cNvPr>
          <p:cNvSpPr txBox="1"/>
          <p:nvPr/>
        </p:nvSpPr>
        <p:spPr>
          <a:xfrm flipH="1">
            <a:off x="4381035" y="5263355"/>
            <a:ext cx="324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Thanx !</a:t>
            </a:r>
          </a:p>
        </p:txBody>
      </p:sp>
    </p:spTree>
    <p:extLst>
      <p:ext uri="{BB962C8B-B14F-4D97-AF65-F5344CB8AC3E}">
        <p14:creationId xmlns:p14="http://schemas.microsoft.com/office/powerpoint/2010/main" val="7821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1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1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4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4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6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6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Gewebe, Bett enthält.&#10;&#10;Automatisch generierte Beschreibung">
            <a:extLst>
              <a:ext uri="{FF2B5EF4-FFF2-40B4-BE49-F238E27FC236}">
                <a16:creationId xmlns:a16="http://schemas.microsoft.com/office/drawing/2014/main" id="{5238A57D-6A8E-46B7-B4C9-D79E655C7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3" r="9092" b="20620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5A8AD2-591A-495F-A576-967E528E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de-CH" sz="3600"/>
              <a:t>Unser Experiment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4D754D3-D359-48CD-B4FB-E6815822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FFFFFF"/>
                </a:solidFill>
              </a:rPr>
              <a:t>Bestimmt hast du auch schon eine </a:t>
            </a:r>
            <a:r>
              <a:rPr lang="de-DE" sz="1900" b="1" dirty="0">
                <a:solidFill>
                  <a:srgbClr val="FFFF00"/>
                </a:solidFill>
              </a:rPr>
              <a:t>Schatzkarte</a:t>
            </a:r>
            <a:r>
              <a:rPr lang="de-DE" sz="1900" dirty="0">
                <a:solidFill>
                  <a:srgbClr val="FFFFFF"/>
                </a:solidFill>
              </a:rPr>
              <a:t> selbst gezeichnet oder versucht, mit Hilfe einer solchen einen Schatz zu finden.</a:t>
            </a:r>
          </a:p>
          <a:p>
            <a:pPr marL="0" indent="0">
              <a:buNone/>
            </a:pPr>
            <a:r>
              <a:rPr lang="de-DE" sz="1900" b="1" dirty="0">
                <a:solidFill>
                  <a:srgbClr val="FFFF00"/>
                </a:solidFill>
              </a:rPr>
              <a:t>Wir gehen nun einen Schritt weiter und versuchen, eine möglichst genaue Karte eines Gebietes zu erstellen, welches ihr alle kennt.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FFFFFF"/>
                </a:solidFill>
              </a:rPr>
              <a:t>So könnte das eure Schulhausumgebung sein, das Quartier in welchem ihr wohnt oder das Dorfzentrum eurer Gemeinde.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FFFFFF"/>
                </a:solidFill>
              </a:rPr>
              <a:t>Wichtig ist, dass ihr </a:t>
            </a:r>
            <a:r>
              <a:rPr lang="de-DE" sz="1900" b="1" dirty="0">
                <a:solidFill>
                  <a:srgbClr val="FFFF00"/>
                </a:solidFill>
              </a:rPr>
              <a:t>Schritt für Schritt</a:t>
            </a:r>
            <a:r>
              <a:rPr lang="de-DE" sz="1900" dirty="0">
                <a:solidFill>
                  <a:srgbClr val="FFFF00"/>
                </a:solidFill>
              </a:rPr>
              <a:t> </a:t>
            </a:r>
            <a:r>
              <a:rPr lang="de-DE" sz="1900" dirty="0">
                <a:solidFill>
                  <a:srgbClr val="FFFFFF"/>
                </a:solidFill>
              </a:rPr>
              <a:t>vorgeht und dabei möglichst präzise arbeitet.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2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5BB58D20-CD24-4BFA-A47B-BD79FAA2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0964" y="2275298"/>
            <a:ext cx="9184597" cy="294200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F7828F2-A879-452B-987E-B4B4CA9DA6E3}"/>
              </a:ext>
            </a:extLst>
          </p:cNvPr>
          <p:cNvSpPr txBox="1">
            <a:spLocks/>
          </p:cNvSpPr>
          <p:nvPr/>
        </p:nvSpPr>
        <p:spPr>
          <a:xfrm>
            <a:off x="229021" y="5559552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/>
              <a:t>Übersicht</a:t>
            </a:r>
            <a:endParaRPr lang="en-US" sz="5900" spc="-1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90A935-D6BF-449B-9C3F-9E0315EF9F5C}"/>
              </a:ext>
            </a:extLst>
          </p:cNvPr>
          <p:cNvSpPr txBox="1">
            <a:spLocks/>
          </p:cNvSpPr>
          <p:nvPr/>
        </p:nvSpPr>
        <p:spPr>
          <a:xfrm>
            <a:off x="260551" y="221394"/>
            <a:ext cx="11605425" cy="171165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>
                <a:solidFill>
                  <a:srgbClr val="0070C0"/>
                </a:solidFill>
              </a:rPr>
              <a:t>Arbeitsweise</a:t>
            </a:r>
          </a:p>
          <a:p>
            <a:pPr marL="0" indent="0">
              <a:buNone/>
            </a:pPr>
            <a:endParaRPr lang="de-CH" sz="200" b="1" dirty="0">
              <a:solidFill>
                <a:srgbClr val="0070C0"/>
              </a:solidFill>
            </a:endParaRPr>
          </a:p>
          <a:p>
            <a:pPr marL="533400" lvl="1" indent="-177800"/>
            <a:r>
              <a:rPr lang="de-CH" b="1" dirty="0"/>
              <a:t>Wir arbeiten im Team mit jeweils maximal </a:t>
            </a:r>
            <a:r>
              <a:rPr lang="de-CH" b="1" u="sng" dirty="0"/>
              <a:t>vier Teilnehmern pro Gruppe</a:t>
            </a:r>
            <a:r>
              <a:rPr lang="de-CH" b="1" dirty="0"/>
              <a:t>. </a:t>
            </a:r>
          </a:p>
          <a:p>
            <a:pPr marL="533400" lvl="1" indent="-177800"/>
            <a:r>
              <a:rPr lang="de-CH" b="1" dirty="0"/>
              <a:t>Als Hilfsmittel dienen: Kompass, Messgeräte, Schrittzähler, Notizmaterial, Taschenrechner, </a:t>
            </a:r>
            <a:r>
              <a:rPr lang="de-CH" b="1" dirty="0">
                <a:solidFill>
                  <a:srgbClr val="FF0000"/>
                </a:solidFill>
              </a:rPr>
              <a:t>kein Smartphone!</a:t>
            </a:r>
          </a:p>
          <a:p>
            <a:pPr marL="0" indent="0">
              <a:buNone/>
            </a:pPr>
            <a:endParaRPr lang="de-CH" sz="100" b="1" dirty="0"/>
          </a:p>
          <a:p>
            <a:pPr marL="0" indent="0">
              <a:buNone/>
            </a:pPr>
            <a:r>
              <a:rPr lang="de-CH" sz="2400" b="1" dirty="0">
                <a:solidFill>
                  <a:srgbClr val="0070C0"/>
                </a:solidFill>
              </a:rPr>
              <a:t>Ablauf-Schritte</a:t>
            </a:r>
            <a:endParaRPr lang="de-CH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/>
            </a:pPr>
            <a:r>
              <a:rPr lang="de-DE" dirty="0"/>
              <a:t>Das Gebiet aussuchen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D812C-DC38-4CC7-A334-3E3AF446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de-CH" sz="1800" dirty="0">
                <a:solidFill>
                  <a:srgbClr val="002060"/>
                </a:solidFill>
              </a:rPr>
              <a:t>Entscheidet euch in der Gruppe, </a:t>
            </a:r>
            <a:r>
              <a:rPr lang="de-CH" sz="1800" b="1" dirty="0">
                <a:solidFill>
                  <a:srgbClr val="002060"/>
                </a:solidFill>
              </a:rPr>
              <a:t>welches Gebiet ihr kartografieren möchtet</a:t>
            </a:r>
            <a:r>
              <a:rPr lang="de-CH" sz="1800" dirty="0">
                <a:solidFill>
                  <a:srgbClr val="002060"/>
                </a:solidFill>
              </a:rPr>
              <a:t>.</a:t>
            </a:r>
          </a:p>
          <a:p>
            <a:r>
              <a:rPr lang="de-CH" sz="1800" dirty="0">
                <a:solidFill>
                  <a:srgbClr val="002060"/>
                </a:solidFill>
              </a:rPr>
              <a:t>Soll es euer Schulhausgelände, das Quartier, die Einkaufspassage, das Sportzentrum oder doch das Freibad sein?</a:t>
            </a:r>
          </a:p>
          <a:p>
            <a:r>
              <a:rPr lang="de-CH" sz="1800" dirty="0">
                <a:solidFill>
                  <a:srgbClr val="002060"/>
                </a:solidFill>
              </a:rPr>
              <a:t>Eure Karte soll schlussendlich ein Gebiet von </a:t>
            </a:r>
            <a:r>
              <a:rPr lang="de-CH" sz="1800" b="1" dirty="0">
                <a:solidFill>
                  <a:srgbClr val="002060"/>
                </a:solidFill>
              </a:rPr>
              <a:t>ca. 100 x 100 Meter</a:t>
            </a:r>
            <a:r>
              <a:rPr lang="de-CH" sz="1800" dirty="0">
                <a:solidFill>
                  <a:srgbClr val="002060"/>
                </a:solidFill>
              </a:rPr>
              <a:t> umfassen. Das sind 10`000 m</a:t>
            </a:r>
            <a:r>
              <a:rPr lang="de-CH" sz="1800" baseline="30000" dirty="0">
                <a:solidFill>
                  <a:srgbClr val="002060"/>
                </a:solidFill>
              </a:rPr>
              <a:t>2</a:t>
            </a:r>
            <a:r>
              <a:rPr lang="de-CH" sz="1800" dirty="0">
                <a:solidFill>
                  <a:srgbClr val="002060"/>
                </a:solidFill>
              </a:rPr>
              <a:t> oder eine Hektare (ca. zwei Fussballfelder nebeneinander).</a:t>
            </a:r>
          </a:p>
        </p:txBody>
      </p:sp>
      <p:pic>
        <p:nvPicPr>
          <p:cNvPr id="19" name="Grafik 1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11E227D-6AA9-45B5-9121-8321880650F7}"/>
              </a:ext>
            </a:extLst>
          </p:cNvPr>
          <p:cNvPicPr/>
          <p:nvPr/>
        </p:nvPicPr>
        <p:blipFill rotWithShape="1">
          <a:blip r:embed="rId3"/>
          <a:srcRect l="11287" r="297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Font typeface="+mj-lt"/>
              <a:buAutoNum type="arabicParenBoth" startAt="2"/>
            </a:pPr>
            <a:r>
              <a:rPr lang="de-CH" sz="3600" dirty="0"/>
              <a:t>Massstab bestimmen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D812C-DC38-4CC7-A334-3E3AF446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 lnSpcReduction="10000"/>
          </a:bodyPr>
          <a:lstStyle/>
          <a:p>
            <a:r>
              <a:rPr lang="de-CH" sz="1800" dirty="0">
                <a:solidFill>
                  <a:srgbClr val="002060"/>
                </a:solidFill>
              </a:rPr>
              <a:t>Um festlegen zu können, wie gross eure Objekte jeweils in die Karte gezeichnet werden müssen, braucht ihr vorgängig den </a:t>
            </a:r>
            <a:r>
              <a:rPr lang="de-CH" sz="1800" b="1" dirty="0">
                <a:solidFill>
                  <a:srgbClr val="002060"/>
                </a:solidFill>
              </a:rPr>
              <a:t>Kartenmassstab</a:t>
            </a:r>
            <a:r>
              <a:rPr lang="de-CH" sz="1800" dirty="0">
                <a:solidFill>
                  <a:srgbClr val="002060"/>
                </a:solidFill>
              </a:rPr>
              <a:t>.</a:t>
            </a:r>
          </a:p>
          <a:p>
            <a:endParaRPr lang="de-CH" sz="1800" dirty="0">
              <a:solidFill>
                <a:srgbClr val="002060"/>
              </a:solidFill>
            </a:endParaRPr>
          </a:p>
          <a:p>
            <a:r>
              <a:rPr lang="de-CH" sz="1800" dirty="0">
                <a:solidFill>
                  <a:srgbClr val="002060"/>
                </a:solidFill>
              </a:rPr>
              <a:t>Folgende Massstäbe sind bei einer Karte von         1 Hektare sinnvoll und machbar:</a:t>
            </a:r>
          </a:p>
          <a:p>
            <a:pPr algn="ctr"/>
            <a:r>
              <a:rPr lang="de-CH" sz="2400" b="1" dirty="0">
                <a:solidFill>
                  <a:srgbClr val="002060"/>
                </a:solidFill>
              </a:rPr>
              <a:t>1 : 100 / 1: 500 / 1 : 1000</a:t>
            </a:r>
          </a:p>
          <a:p>
            <a:endParaRPr lang="de-CH" sz="1800" dirty="0">
              <a:solidFill>
                <a:srgbClr val="002060"/>
              </a:solidFill>
            </a:endParaRPr>
          </a:p>
          <a:p>
            <a:r>
              <a:rPr lang="de-CH" sz="1800" dirty="0">
                <a:solidFill>
                  <a:srgbClr val="002060"/>
                </a:solidFill>
              </a:rPr>
              <a:t>Je nach Kartengrösse macht ein anderer Massstab Sinn.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8AAC1A1-546C-49D4-A623-B8BE23367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44517"/>
              </p:ext>
            </p:extLst>
          </p:nvPr>
        </p:nvGraphicFramePr>
        <p:xfrm>
          <a:off x="6092890" y="1721979"/>
          <a:ext cx="5238341" cy="339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684">
                  <a:extLst>
                    <a:ext uri="{9D8B030D-6E8A-4147-A177-3AD203B41FA5}">
                      <a16:colId xmlns:a16="http://schemas.microsoft.com/office/drawing/2014/main" val="4086707005"/>
                    </a:ext>
                  </a:extLst>
                </a:gridCol>
                <a:gridCol w="1200327">
                  <a:extLst>
                    <a:ext uri="{9D8B030D-6E8A-4147-A177-3AD203B41FA5}">
                      <a16:colId xmlns:a16="http://schemas.microsoft.com/office/drawing/2014/main" val="245101321"/>
                    </a:ext>
                  </a:extLst>
                </a:gridCol>
                <a:gridCol w="855910">
                  <a:extLst>
                    <a:ext uri="{9D8B030D-6E8A-4147-A177-3AD203B41FA5}">
                      <a16:colId xmlns:a16="http://schemas.microsoft.com/office/drawing/2014/main" val="1163794302"/>
                    </a:ext>
                  </a:extLst>
                </a:gridCol>
                <a:gridCol w="1909420">
                  <a:extLst>
                    <a:ext uri="{9D8B030D-6E8A-4147-A177-3AD203B41FA5}">
                      <a16:colId xmlns:a16="http://schemas.microsoft.com/office/drawing/2014/main" val="3521759123"/>
                    </a:ext>
                  </a:extLst>
                </a:gridCol>
              </a:tblGrid>
              <a:tr h="31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Massstab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Natur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Karte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Bemerkungen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extLst>
                  <a:ext uri="{0D108BD9-81ED-4DB2-BD59-A6C34878D82A}">
                    <a16:rowId xmlns:a16="http://schemas.microsoft.com/office/drawing/2014/main" val="2710940070"/>
                  </a:ext>
                </a:extLst>
              </a:tr>
              <a:tr h="122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 : 100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 Meter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 cm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Gesamtgrösse der Karte mindestens 1 x 1 Meter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extLst>
                  <a:ext uri="{0D108BD9-81ED-4DB2-BD59-A6C34878D82A}">
                    <a16:rowId xmlns:a16="http://schemas.microsoft.com/office/drawing/2014/main" val="223714675"/>
                  </a:ext>
                </a:extLst>
              </a:tr>
              <a:tr h="92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1: 500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10 Meter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2 cm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Gesamtgrösse der Karte ca. 20 x 20 cm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extLst>
                  <a:ext uri="{0D108BD9-81ED-4DB2-BD59-A6C34878D82A}">
                    <a16:rowId xmlns:a16="http://schemas.microsoft.com/office/drawing/2014/main" val="2529419719"/>
                  </a:ext>
                </a:extLst>
              </a:tr>
              <a:tr h="92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1: 1000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 dirty="0">
                          <a:effectLst/>
                        </a:rPr>
                        <a:t>10 Meter</a:t>
                      </a:r>
                      <a:endParaRPr lang="de-CH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>
                          <a:effectLst/>
                        </a:rPr>
                        <a:t>1 cm</a:t>
                      </a:r>
                      <a:endParaRPr lang="de-CH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700" dirty="0">
                          <a:effectLst/>
                        </a:rPr>
                        <a:t>Gesamtgrösse der Karte nur ca. 10 x 10 cm</a:t>
                      </a:r>
                      <a:endParaRPr lang="de-CH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18" marR="108718" marT="0" marB="0"/>
                </a:tc>
                <a:extLst>
                  <a:ext uri="{0D108BD9-81ED-4DB2-BD59-A6C34878D82A}">
                    <a16:rowId xmlns:a16="http://schemas.microsoft.com/office/drawing/2014/main" val="127979730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AE4CC28-F6B4-4F0A-809C-3E41A8BB0DE4}"/>
              </a:ext>
            </a:extLst>
          </p:cNvPr>
          <p:cNvSpPr txBox="1"/>
          <p:nvPr/>
        </p:nvSpPr>
        <p:spPr>
          <a:xfrm>
            <a:off x="6092890" y="5453270"/>
            <a:ext cx="51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Grundsätzlich gilt, je kleiner der Massstab, desto genauer kann das Gelände abgebildet werden.</a:t>
            </a: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59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3"/>
            </a:pPr>
            <a:r>
              <a:rPr lang="de-DE" dirty="0"/>
              <a:t>Besichtigung vor Ort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D812C-DC38-4CC7-A334-3E3AF446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rgbClr val="002060"/>
                </a:solidFill>
              </a:rPr>
              <a:t>Um einen Eindruck von eurem Gelände zu erhalten, ist es wichtig, einen ersten </a:t>
            </a:r>
            <a:r>
              <a:rPr lang="de-DE" sz="1800" b="1" dirty="0">
                <a:solidFill>
                  <a:srgbClr val="002060"/>
                </a:solidFill>
              </a:rPr>
              <a:t>Augenschein vor Ort </a:t>
            </a:r>
            <a:r>
              <a:rPr lang="de-DE" sz="1800" dirty="0">
                <a:solidFill>
                  <a:srgbClr val="002060"/>
                </a:solidFill>
              </a:rPr>
              <a:t>zu bekommen. </a:t>
            </a:r>
          </a:p>
          <a:p>
            <a:r>
              <a:rPr lang="de-DE" sz="1800" b="1" dirty="0">
                <a:solidFill>
                  <a:srgbClr val="002060"/>
                </a:solidFill>
              </a:rPr>
              <a:t>Legt direkt im Gelände fest</a:t>
            </a:r>
            <a:r>
              <a:rPr lang="de-DE" sz="1800" dirty="0">
                <a:solidFill>
                  <a:srgbClr val="002060"/>
                </a:solidFill>
              </a:rPr>
              <a:t>, welche Ausmasse die Karte nachher haben soll (in cm x cm).</a:t>
            </a:r>
          </a:p>
          <a:p>
            <a:r>
              <a:rPr lang="de-DE" sz="1800" dirty="0">
                <a:solidFill>
                  <a:srgbClr val="002060"/>
                </a:solidFill>
              </a:rPr>
              <a:t>Legt auch fest, welche </a:t>
            </a:r>
            <a:r>
              <a:rPr lang="de-DE" sz="1800" b="1" dirty="0">
                <a:solidFill>
                  <a:srgbClr val="002060"/>
                </a:solidFill>
              </a:rPr>
              <a:t>Gebäude, Punkte </a:t>
            </a:r>
            <a:r>
              <a:rPr lang="de-DE" sz="1800" dirty="0">
                <a:solidFill>
                  <a:srgbClr val="002060"/>
                </a:solidFill>
              </a:rPr>
              <a:t>und Orte ihr einzeichnen wollt.</a:t>
            </a:r>
          </a:p>
          <a:p>
            <a:r>
              <a:rPr lang="de-DE" sz="1800" b="1" dirty="0">
                <a:solidFill>
                  <a:srgbClr val="002060"/>
                </a:solidFill>
              </a:rPr>
              <a:t>Messt eure Schrittlänge </a:t>
            </a:r>
            <a:r>
              <a:rPr lang="de-DE" sz="1800" dirty="0">
                <a:solidFill>
                  <a:srgbClr val="002060"/>
                </a:solidFill>
              </a:rPr>
              <a:t>und lauft das Gebiet anschliessend ab, bis auf ca. 100 Meter Länge...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11E227D-6AA9-45B5-9121-8321880650F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096000" y="759254"/>
            <a:ext cx="5238340" cy="39264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579D10-AB9C-447F-A87C-7AF564F9E60F}"/>
              </a:ext>
            </a:extLst>
          </p:cNvPr>
          <p:cNvSpPr txBox="1"/>
          <p:nvPr/>
        </p:nvSpPr>
        <p:spPr>
          <a:xfrm>
            <a:off x="6153646" y="5024808"/>
            <a:ext cx="51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Beispiel: 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1 Schritt = 65 cm -&gt; 100 Meter sind 154 Schritte (10`000 cm : 65 cm = 153.85).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4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4"/>
            </a:pPr>
            <a:r>
              <a:rPr lang="de-DE" dirty="0"/>
              <a:t>Markante Punkte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D812C-DC38-4CC7-A334-3E3AF446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rgbClr val="002060"/>
                </a:solidFill>
              </a:rPr>
              <a:t>Bestimmt, welche markanten Punkte in eurer Karte einzuzeichnen sind, an denen man sich </a:t>
            </a:r>
            <a:r>
              <a:rPr lang="de-DE" sz="1800" b="1" dirty="0">
                <a:solidFill>
                  <a:srgbClr val="002060"/>
                </a:solidFill>
              </a:rPr>
              <a:t>gut orientieren </a:t>
            </a:r>
            <a:r>
              <a:rPr lang="de-DE" sz="1800" dirty="0">
                <a:solidFill>
                  <a:srgbClr val="002060"/>
                </a:solidFill>
              </a:rPr>
              <a:t>kann.</a:t>
            </a:r>
          </a:p>
          <a:p>
            <a:r>
              <a:rPr lang="de-DE" sz="1800" dirty="0">
                <a:solidFill>
                  <a:srgbClr val="002060"/>
                </a:solidFill>
              </a:rPr>
              <a:t>Grosse </a:t>
            </a:r>
            <a:r>
              <a:rPr lang="de-DE" sz="1800" b="1" dirty="0">
                <a:solidFill>
                  <a:srgbClr val="002060"/>
                </a:solidFill>
              </a:rPr>
              <a:t>Gebäude</a:t>
            </a:r>
            <a:r>
              <a:rPr lang="de-DE" sz="1800" dirty="0">
                <a:solidFill>
                  <a:srgbClr val="002060"/>
                </a:solidFill>
              </a:rPr>
              <a:t>, aber auch einzelne </a:t>
            </a:r>
            <a:r>
              <a:rPr lang="de-DE" sz="1800" b="1" dirty="0">
                <a:solidFill>
                  <a:srgbClr val="002060"/>
                </a:solidFill>
              </a:rPr>
              <a:t>Bäume </a:t>
            </a:r>
            <a:r>
              <a:rPr lang="de-DE" sz="1800" dirty="0">
                <a:solidFill>
                  <a:srgbClr val="002060"/>
                </a:solidFill>
              </a:rPr>
              <a:t>und </a:t>
            </a:r>
            <a:r>
              <a:rPr lang="de-DE" sz="1800" b="1" dirty="0">
                <a:solidFill>
                  <a:srgbClr val="002060"/>
                </a:solidFill>
              </a:rPr>
              <a:t>Brunnen</a:t>
            </a:r>
            <a:r>
              <a:rPr lang="de-DE" sz="1800" dirty="0">
                <a:solidFill>
                  <a:srgbClr val="002060"/>
                </a:solidFill>
              </a:rPr>
              <a:t> können sehr hilfreich sein, um sich in der Karte zurechtzufinden. </a:t>
            </a:r>
          </a:p>
          <a:p>
            <a:r>
              <a:rPr lang="de-DE" b="1" dirty="0">
                <a:solidFill>
                  <a:srgbClr val="002060"/>
                </a:solidFill>
              </a:rPr>
              <a:t>Achtung:</a:t>
            </a:r>
            <a:r>
              <a:rPr lang="de-DE" sz="1800" dirty="0">
                <a:solidFill>
                  <a:srgbClr val="002060"/>
                </a:solidFill>
              </a:rPr>
              <a:t> Objekte welche </a:t>
            </a:r>
            <a:r>
              <a:rPr lang="de-DE" sz="1800" b="1" dirty="0">
                <a:solidFill>
                  <a:srgbClr val="002060"/>
                </a:solidFill>
              </a:rPr>
              <a:t>nur temporär </a:t>
            </a:r>
            <a:r>
              <a:rPr lang="de-DE" sz="1800" dirty="0">
                <a:solidFill>
                  <a:srgbClr val="002060"/>
                </a:solidFill>
              </a:rPr>
              <a:t>(also nicht ständig) anzutreffen sind, sollten nicht kartografiert werden (z.B. eine Werbetafel oder ein Baukran bei einer Baustelle).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11E227D-6AA9-45B5-9121-8321880650F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096000" y="759254"/>
            <a:ext cx="5238340" cy="3436488"/>
          </a:xfrm>
          <a:prstGeom prst="rect">
            <a:avLst/>
          </a:prstGeom>
        </p:spPr>
      </p:pic>
      <p:pic>
        <p:nvPicPr>
          <p:cNvPr id="4" name="Grafik 3" descr="Ein Bild, das Gras, draußen, Pflanze, Baum enthält.&#10;&#10;Automatisch generierte Beschreibung">
            <a:extLst>
              <a:ext uri="{FF2B5EF4-FFF2-40B4-BE49-F238E27FC236}">
                <a16:creationId xmlns:a16="http://schemas.microsoft.com/office/drawing/2014/main" id="{1EA0D36E-2042-4957-B964-583221E3B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17" r="11013"/>
          <a:stretch/>
        </p:blipFill>
        <p:spPr>
          <a:xfrm>
            <a:off x="6096000" y="4692247"/>
            <a:ext cx="1657243" cy="1403416"/>
          </a:xfrm>
          <a:prstGeom prst="rect">
            <a:avLst/>
          </a:prstGeom>
        </p:spPr>
      </p:pic>
      <p:pic>
        <p:nvPicPr>
          <p:cNvPr id="8" name="Grafik 7" descr="Ein Bild, das Gras, draußen, Tisch, alt enthält.&#10;&#10;Automatisch generierte Beschreibung">
            <a:extLst>
              <a:ext uri="{FF2B5EF4-FFF2-40B4-BE49-F238E27FC236}">
                <a16:creationId xmlns:a16="http://schemas.microsoft.com/office/drawing/2014/main" id="{88B9A10E-5E12-4C4D-AE50-0B968F37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092" y="4689840"/>
            <a:ext cx="1564700" cy="1408230"/>
          </a:xfrm>
          <a:prstGeom prst="rect">
            <a:avLst/>
          </a:prstGeom>
        </p:spPr>
      </p:pic>
      <p:pic>
        <p:nvPicPr>
          <p:cNvPr id="10" name="Grafik 9" descr="Ein Bild, das Gebäude, Gras, draußen, Schloss enthält.&#10;&#10;Automatisch generierte Beschreibung">
            <a:extLst>
              <a:ext uri="{FF2B5EF4-FFF2-40B4-BE49-F238E27FC236}">
                <a16:creationId xmlns:a16="http://schemas.microsoft.com/office/drawing/2014/main" id="{D80E1EC3-70C4-4D19-866F-AB38C43272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35"/>
          <a:stretch/>
        </p:blipFill>
        <p:spPr>
          <a:xfrm>
            <a:off x="9769641" y="4679818"/>
            <a:ext cx="1564699" cy="14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5"/>
            </a:pPr>
            <a:r>
              <a:rPr lang="de-DE" dirty="0"/>
              <a:t>Ausmessen, ablaufen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11E227D-6AA9-45B5-9121-8321880650F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096000" y="759254"/>
            <a:ext cx="5221288" cy="34364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0E1EC3-70C4-4D19-866F-AB38C43272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7D0EB"/>
              </a:clrFrom>
              <a:clrTo>
                <a:srgbClr val="97D0EB">
                  <a:alpha val="0"/>
                </a:srgbClr>
              </a:clrTo>
            </a:clrChange>
          </a:blip>
          <a:srcRect/>
          <a:stretch/>
        </p:blipFill>
        <p:spPr>
          <a:xfrm>
            <a:off x="1301261" y="2945770"/>
            <a:ext cx="4616359" cy="3437255"/>
          </a:xfrm>
          <a:prstGeom prst="rect">
            <a:avLst/>
          </a:prstGeom>
        </p:spPr>
      </p:pic>
      <p:pic>
        <p:nvPicPr>
          <p:cNvPr id="9" name="Grafik 8" descr="Inch Tape, Tape, Measure, Measurement, Tape-Measure">
            <a:extLst>
              <a:ext uri="{FF2B5EF4-FFF2-40B4-BE49-F238E27FC236}">
                <a16:creationId xmlns:a16="http://schemas.microsoft.com/office/drawing/2014/main" id="{726984EA-EDC9-4423-8373-25B73F62E0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68" y="4281854"/>
            <a:ext cx="4278920" cy="202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6EE3B1C-12B5-4174-A1A3-DDE4C39E2643}"/>
              </a:ext>
            </a:extLst>
          </p:cNvPr>
          <p:cNvSpPr txBox="1">
            <a:spLocks/>
          </p:cNvSpPr>
          <p:nvPr/>
        </p:nvSpPr>
        <p:spPr>
          <a:xfrm>
            <a:off x="289249" y="2510395"/>
            <a:ext cx="5238340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2060"/>
                </a:solidFill>
              </a:rPr>
              <a:t>Damit ihr alle Punkte </a:t>
            </a:r>
            <a:r>
              <a:rPr lang="de-DE" sz="1800" b="1" dirty="0">
                <a:solidFill>
                  <a:srgbClr val="002060"/>
                </a:solidFill>
              </a:rPr>
              <a:t>korrekt und in der richtigen Distanz zueinander</a:t>
            </a:r>
            <a:r>
              <a:rPr lang="de-DE" sz="1800" dirty="0">
                <a:solidFill>
                  <a:srgbClr val="002060"/>
                </a:solidFill>
              </a:rPr>
              <a:t> einzeichnen könnt, geht es nun ans Ausmessen.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8146DA74-F458-42FD-9529-EC90B48040EC}"/>
              </a:ext>
            </a:extLst>
          </p:cNvPr>
          <p:cNvSpPr txBox="1">
            <a:spLocks/>
          </p:cNvSpPr>
          <p:nvPr/>
        </p:nvSpPr>
        <p:spPr>
          <a:xfrm>
            <a:off x="441573" y="3354442"/>
            <a:ext cx="3752292" cy="5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rgbClr val="002060"/>
                </a:solidFill>
              </a:rPr>
              <a:t>Hilfsmittel: </a:t>
            </a:r>
            <a:r>
              <a:rPr lang="de-DE" sz="1800" dirty="0" err="1">
                <a:solidFill>
                  <a:srgbClr val="002060"/>
                </a:solidFill>
              </a:rPr>
              <a:t>Massband</a:t>
            </a:r>
            <a:r>
              <a:rPr lang="de-DE" sz="1800" dirty="0">
                <a:solidFill>
                  <a:srgbClr val="002060"/>
                </a:solidFill>
              </a:rPr>
              <a:t>, Schrittzähler, Notizmaterial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AC6B8D-462F-4377-9B3E-70606D74A524}"/>
              </a:ext>
            </a:extLst>
          </p:cNvPr>
          <p:cNvSpPr txBox="1">
            <a:spLocks/>
          </p:cNvSpPr>
          <p:nvPr/>
        </p:nvSpPr>
        <p:spPr>
          <a:xfrm>
            <a:off x="1611771" y="4716994"/>
            <a:ext cx="3130960" cy="244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64EC0FD8-25C7-430A-B441-24D813F66681}"/>
              </a:ext>
            </a:extLst>
          </p:cNvPr>
          <p:cNvSpPr txBox="1">
            <a:spLocks/>
          </p:cNvSpPr>
          <p:nvPr/>
        </p:nvSpPr>
        <p:spPr>
          <a:xfrm>
            <a:off x="6031523" y="4473523"/>
            <a:ext cx="4013313" cy="92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rgbClr val="002060"/>
                </a:solidFill>
              </a:rPr>
              <a:t>Teilt euch in der Gruppe die einzelnen </a:t>
            </a:r>
            <a:r>
              <a:rPr lang="de-DE" sz="1800" b="1" dirty="0">
                <a:solidFill>
                  <a:srgbClr val="002060"/>
                </a:solidFill>
              </a:rPr>
              <a:t>Objekte und Entfernungen</a:t>
            </a:r>
            <a:r>
              <a:rPr lang="de-DE" sz="1800" dirty="0">
                <a:solidFill>
                  <a:srgbClr val="002060"/>
                </a:solidFill>
              </a:rPr>
              <a:t> auf und haltet diese auf einem Notizblatt fest.</a:t>
            </a:r>
          </a:p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1980E41-F256-4A30-9201-78D4AE1261F9}"/>
              </a:ext>
            </a:extLst>
          </p:cNvPr>
          <p:cNvSpPr txBox="1"/>
          <p:nvPr/>
        </p:nvSpPr>
        <p:spPr>
          <a:xfrm>
            <a:off x="6394017" y="1248507"/>
            <a:ext cx="32883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Basketballplatz (Beispiel) </a:t>
            </a:r>
          </a:p>
          <a:p>
            <a:r>
              <a:rPr lang="de-CH" sz="1600" dirty="0">
                <a:solidFill>
                  <a:schemeClr val="bg1"/>
                </a:solidFill>
              </a:rPr>
              <a:t>Länge: 40 Meter, Breite 24.5 Meter</a:t>
            </a:r>
          </a:p>
        </p:txBody>
      </p:sp>
    </p:spTree>
    <p:extLst>
      <p:ext uri="{BB962C8B-B14F-4D97-AF65-F5344CB8AC3E}">
        <p14:creationId xmlns:p14="http://schemas.microsoft.com/office/powerpoint/2010/main" val="38367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86DEC-B22A-41FA-999F-F3EFBB1D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99" y="1128215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arenBoth" startAt="6"/>
            </a:pPr>
            <a:r>
              <a:rPr lang="de-DE" dirty="0"/>
              <a:t>Umrechnung 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11E227D-6AA9-45B5-9121-8321880650F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481694" y="3836758"/>
            <a:ext cx="2644866" cy="2030353"/>
          </a:xfrm>
          <a:prstGeom prst="rect">
            <a:avLst/>
          </a:prstGeom>
        </p:spPr>
      </p:pic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6EE3B1C-12B5-4174-A1A3-DDE4C39E2643}"/>
              </a:ext>
            </a:extLst>
          </p:cNvPr>
          <p:cNvSpPr txBox="1">
            <a:spLocks/>
          </p:cNvSpPr>
          <p:nvPr/>
        </p:nvSpPr>
        <p:spPr>
          <a:xfrm>
            <a:off x="289249" y="2510395"/>
            <a:ext cx="5238340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2060"/>
                </a:solidFill>
              </a:rPr>
              <a:t>Damit ihr eure </a:t>
            </a:r>
            <a:r>
              <a:rPr lang="de-DE" sz="1800" b="1" dirty="0">
                <a:solidFill>
                  <a:srgbClr val="002060"/>
                </a:solidFill>
              </a:rPr>
              <a:t>gemessenen Masse </a:t>
            </a:r>
            <a:r>
              <a:rPr lang="de-DE" sz="1800" dirty="0">
                <a:solidFill>
                  <a:srgbClr val="002060"/>
                </a:solidFill>
              </a:rPr>
              <a:t>auch korrekt in die Karte eintragen könnt, müssen diese anhand eures Massstabes </a:t>
            </a:r>
            <a:r>
              <a:rPr lang="de-DE" sz="1800" b="1" dirty="0">
                <a:solidFill>
                  <a:srgbClr val="002060"/>
                </a:solidFill>
              </a:rPr>
              <a:t>umgerechnet</a:t>
            </a:r>
            <a:r>
              <a:rPr lang="de-DE" sz="1800" dirty="0">
                <a:solidFill>
                  <a:srgbClr val="002060"/>
                </a:solidFill>
              </a:rPr>
              <a:t> werden.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8146DA74-F458-42FD-9529-EC90B48040EC}"/>
              </a:ext>
            </a:extLst>
          </p:cNvPr>
          <p:cNvSpPr txBox="1">
            <a:spLocks/>
          </p:cNvSpPr>
          <p:nvPr/>
        </p:nvSpPr>
        <p:spPr>
          <a:xfrm>
            <a:off x="441573" y="3354442"/>
            <a:ext cx="3752292" cy="5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AC6B8D-462F-4377-9B3E-70606D74A524}"/>
              </a:ext>
            </a:extLst>
          </p:cNvPr>
          <p:cNvSpPr txBox="1">
            <a:spLocks/>
          </p:cNvSpPr>
          <p:nvPr/>
        </p:nvSpPr>
        <p:spPr>
          <a:xfrm>
            <a:off x="1611771" y="4716994"/>
            <a:ext cx="3130960" cy="244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64EC0FD8-25C7-430A-B441-24D813F66681}"/>
              </a:ext>
            </a:extLst>
          </p:cNvPr>
          <p:cNvSpPr txBox="1">
            <a:spLocks/>
          </p:cNvSpPr>
          <p:nvPr/>
        </p:nvSpPr>
        <p:spPr>
          <a:xfrm>
            <a:off x="6210252" y="769766"/>
            <a:ext cx="1483901" cy="123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err="1">
                <a:solidFill>
                  <a:srgbClr val="002060"/>
                </a:solidFill>
              </a:rPr>
              <a:t>Massstab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2060"/>
                </a:solidFill>
              </a:rPr>
              <a:t>aus Realität und Plan  berechnen</a:t>
            </a:r>
          </a:p>
          <a:p>
            <a:endParaRPr lang="de-DE" sz="1800" dirty="0">
              <a:solidFill>
                <a:srgbClr val="002060"/>
              </a:solidFill>
            </a:endParaRP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6CBAB7D-FA2E-4D80-8CBA-41E817BE4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35" y="759254"/>
            <a:ext cx="3936023" cy="2521801"/>
          </a:xfrm>
          <a:prstGeom prst="rect">
            <a:avLst/>
          </a:prstGeom>
        </p:spPr>
      </p:pic>
      <p:pic>
        <p:nvPicPr>
          <p:cNvPr id="15" name="Grafik 14" descr="Ein Bild, das Screenshot, Laptop, sitzend, Computer enthält.&#10;&#10;Automatisch generierte Beschreibung">
            <a:extLst>
              <a:ext uri="{FF2B5EF4-FFF2-40B4-BE49-F238E27FC236}">
                <a16:creationId xmlns:a16="http://schemas.microsoft.com/office/drawing/2014/main" id="{963E6809-A86C-42E4-9AA3-7EF742BC9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34" y="3439793"/>
            <a:ext cx="3936024" cy="2656693"/>
          </a:xfrm>
          <a:prstGeom prst="rect">
            <a:avLst/>
          </a:prstGeom>
        </p:spPr>
      </p:pic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464A5DE9-BE5B-41D5-9D0A-852DA7401702}"/>
              </a:ext>
            </a:extLst>
          </p:cNvPr>
          <p:cNvSpPr txBox="1">
            <a:spLocks/>
          </p:cNvSpPr>
          <p:nvPr/>
        </p:nvSpPr>
        <p:spPr>
          <a:xfrm>
            <a:off x="6210253" y="3456653"/>
            <a:ext cx="1483901" cy="149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rgbClr val="002060"/>
                </a:solidFill>
              </a:rPr>
              <a:t>Realität   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2060"/>
                </a:solidFill>
              </a:rPr>
              <a:t>aus Plan und </a:t>
            </a:r>
            <a:r>
              <a:rPr lang="de-DE" sz="1600" dirty="0" err="1">
                <a:solidFill>
                  <a:srgbClr val="002060"/>
                </a:solidFill>
              </a:rPr>
              <a:t>Massstab</a:t>
            </a:r>
            <a:r>
              <a:rPr lang="de-DE" sz="1600" dirty="0">
                <a:solidFill>
                  <a:srgbClr val="002060"/>
                </a:solidFill>
              </a:rPr>
              <a:t> berechnen</a:t>
            </a:r>
            <a:endParaRPr lang="de-DE" sz="1800" dirty="0">
              <a:solidFill>
                <a:srgbClr val="002060"/>
              </a:solidFill>
            </a:endParaRPr>
          </a:p>
          <a:p>
            <a:endParaRPr lang="de-DE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7F8DCB1-59F2-48E3-8127-CE22811EB1DF}"/>
  <p:tag name="ISPRING_RESOURCE_FOLDER" val="E:\Anton\01 kik\Lerneinheiten\SWISSTOPO E_TOOL\Modul 4 Karten-Praxis\"/>
  <p:tag name="ISPRING_PRESENTATION_PATH" val="E:\Anton\01 kik\Lerneinheiten\SWISSTOPO E_TOOL\Modul 4 Karten-Praxis.pptx"/>
  <p:tag name="ISPRING_PROJECT_VERSION" val="9.3"/>
  <p:tag name="ISPRING_PROJECT_FOLDER_UPDATED" val="1"/>
  <p:tag name="ISPRING_SCREEN_RECS_UPDATED" val="E:\Anton\01 kik\Lerneinheiten\SWISSTOPO E_TOOL\Modul 4 Karten-Praxis\"/>
  <p:tag name="ISPRING_PLAYERS_CUSTOMIZATION_2" val="UEsDBBQAAgAIAHBA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MsldPumX/NioFAAD4EwAAHQAAAHVuaXZlcnNhbC9jb21tb25fbWVzc2FnZXMubG5nrVjtbts2FP1foO9ACCiwAV3aDmgwDIkDWmJiIbLkinTS7AMCKzE2EUn09OEk+7Wn2YPtSXZJyY7dNpCUBIgDU/I995I8595LHp3cZSlai6KUKj+2Phy8t5DIY5XIfHFszdnpT79YqKx4nvBU5eLYypWFTkavXx2lPF/UfCHg++tXCB1loixhWI706GGMZHJszcbRGNvnEQsiPJtF4zljgR95eEw8azTm8c3Ru/bnj1jbwXSG/avIC86CaOyeWSNbZSue3yNPLdQf+Q8/Hx7effh4+OMgIDrFnrcPhQzSx/c9gHwWBl4EaMSLfPKZWSP9f5hdMGee6xNr1H4ZZj0LyYU10v877eZhSHwWUc91SOTSyA+YWQuPMOJYoytVoyVfC1QptJbiFlVLATyoZCFQmcrEvIgVPMhr0eXMCabY9aOQUBa6NnMD3xpRVRT3bw0sr6ulKsBdiRJZ8i+pSIxPYJx5vypECa55BYxE8FctJfxSZVzmB92uL30vwI6h2ZRQis9gcdl2UoC0B38rqyW8S4R6Cy5u81TxBF0XAgADivhqlcq4+aWkq0JHOEv5fWcUIb50/TOge+DRiPjO5ok1InmCnILryQ5ECTElIQAUvBTFE2wjw3VjjnCaDkOYuGcTDz5MhzCRi2UKn2poHDMCTJiJvMsKmEpC4Dill0Ho6EUDV4ijFS/LW1Ukeyzd3c8uYNe3AxCCzXbAmcbYAAM/JGS/ohBx1Q0GUWLD71ZXMFUgYMRMMtCSyuqyAtlkq1RUwkQr9VR4bCj1RVwr0Fcq+LrhPng3YuukuYfnvj2JxmybRD1e5/Gypx2I87v62FVDDTTZ5XxnTC1aNA4+Q3aBZBgMsQjOIQeeD7G4IhQWmdAuGx9fuGfY7BLkvU1S2iS9mOsck94jHsdgp9m0lqou4YleEkhNZkfKg2FuKPk0Bxa72HsktzaoQAczWsi1gDiKRBSdjiDd28TRovo0d3+LTrHrEec71OP3KFcV4sma57EAssVc7+k9vEtkYt5p2hv/f9Xyb8SrNtW/aauE75DPb4bGs1dYHlEEryqRraou13rB2vCfEoWW+KMh9Jn60/xTm/g4dIOX2ZlSZnXaVKBn7882sqF71BnEM1eq/269dCS0KTUEGhZdHKHHSPtbTbTbsRvoipiI/naufwo2s6ZuQWFz82vV39oPWgBfoadi0AmssYmcQquTQRXqb3sBs94L/0IXjP72l2RMXQZV51J8KWXV6dnouXd9NXJ+emHd6Vn3ig1zmQch+wC4aPvBEqUyg/iTHpjzKdmsQFMi9mZyqeo0MfJP5Y0pE7C2dSa+7YavC5WZpykvN/RvytTJc6JoJhc2TmcD+qmtgnvvz46An75LlOAQ2hgb+7bufWyt9rSnEchHL4XH6KZ1Ah1lvIqXUI6vVZ0nPYGaI5hDTjGAtXOmghfdXVgL8FUYzVPUPv11EIju6CCJki3Y776qRPnnYBA9jS0GbQ5+4q7qBGJ4vB+AGfSxag++G7ue52DmApdf5IDJmxKXqQweHXT7Bam0W48Zw/ZkCmqiRjyqLqCFHIKwIY8dzEM4oLU6tAEI2gEmq1Qgcse1eoagTnF4DnnWHLms0ZQXN5CkmVLpoNjMBmpxVMPm9HCjUVepzAdF/rwSqSfM3FmEHcdc78BKwun9pukIEjg+xu09T6oWvcHsCfahBnyFJxJZDQUMCdle3+grCnMd4Cmub9r+++ffLntTdjcZFpJYM35IYetvq/B2VJo7uqN3O1d2/wNQSwMEFAACAAgAzLJXTwAAAAACAAAAAAAAAC4AAAB1bml2ZXJzYWwvcGxheWJhY2tfYW5kX25hdmlnYXRpb25fc2V0dGluZ3MueG1sAwBQSwMEFAACAAgAzLJXT9kKRfBRBQAAGh4AACcAAAB1bml2ZXJzYWwvZmxhc2hfcHVibGlzaGluZ19zZXR0aW5ncy54bWzlWd1y2jgUvs9TaLzTy4bQJG2aATIUzMRT/hY7bTM7OxlhC6yNLLmSTEqv9mn2wfZJ9sgOBkJ+RFs63fYiQyyf79ORjs6fXDv7lDA0I1JRwetOdf/AQYSHIqJ8Wncugs7zEwcpjXmEmeCk7nDhoLPGXi3Nxoyq2Cdag6hCQMPVaarrTqx1elqp3Nzc7FOVSvNWsEwDv9oPRVJJJVGEayIrKcNz+NHzlCjnlsGCAP4SwW9hjb09hGoFU09EGSOIRqA5p2ZRmHUYVrFTKcTGOLyeSpHxqCWYkEhOx3Xnt5bbrrYPFzIFVZsmhJs9UQ0YNMP6FEcRNVpg5tPPBMWETmNQt3pw5KAbGum47hwevDA8IF/Z5MnZi8Vjw9MSsAtc306QEI0jrHHxWMwoyYRIMAdRDS0zAqRrYyuSmnzS5UAxFM05TmgYwBtk9qrutIOrkdtxR26/5V5djLqFqtaIwAu6rhXG73pt96o/CFz/6jzodbcGBe6HYAvQtppZ0w9Hru/2A3d09cYbbImwV2qJcXtNr7sl5r37xveCbWfqN3vbQobng74d5vxy6I66Xv/tVTAYdANvuETlZ3jltNYq6we/Bg4iMrl6vHWcJWOOKYNgc+eMK6IhXDEspyQQHQreOMFMEQf9lZLp7xlmVM+Nh0JUuyYkbaqUhHpkvK/uGI9ylnQFISgGLln69vHr0rVfnawtvVLMvlzWvVrWymA3jIUW31n76sFxqf7ro8fVf0DR2oxGRPSxlHnI2lzAkyq8WEbH6uHLl49r8cBsNaw1DmMIpXoRCVdHFlLU6I9DTWcQp8kdXScZY36WpkLqZTBdHSyVeICmNhF87fyZZzQWLCrtRpIxifo4ISsJyL+mvAOSVQdNwFMYWHSQEo58zCHpUQ1WDksClY2VpjpPdp1b6aakmCHgg6xMUM/fsHoYY6nWXKO0j0k0YeOPvtBE/VlsdzH0oKjPwATIOKiVvMsj1Jb4BpK0jfiQcBuxczg8zBwgIq2UkFhtIYmajFkJJ+DNNoLvyVhRTaxERcYiNBcZYvQa9lkg8Lssgf9iglaLAzSRIslHoYDRSOVmmVFyQ6Izm4kuYYokAyRUSykjupjhY0Y/ozGZCAm8BM/AbDBOVcG/vxVxipVakuKFjs+KFOv12+6HZ2aBOJphKFe2Iwf3Jkmqd8KP54gLvcDBdoQ4g1NhjBLRKH9ns7b9LzdDGWHAzt/IGmv8iiYZw9+SvtyQFeodmnw3s2xj+Cc1sJ42xrPc0Y3z5tTg4hRMUnDCixCyA+UZsSUMMUeCsznCIZRJyoSNGRWZgpEiQBTU6ss1LPBwTPOnKWQymFFGRFpRHlRfHB4dv3x18vp0v/Lv3/88fxR0W0AOGTbTFRVk69G2wxp5p8V5AvdAK2GHutNQPAF6sK2wxm2r5iMthjXynkbDGnu33bAGbjQdTyAfaT02sB0hExN1og173t+FWsA9o3SzFXjvvODyHoLcFTYLtlrFFJP315Z5pf+jlpa+2xy1zhGY66Ib+Kc24aEvIBLrMIYAMzFXMZaYvDWwkR1cBGB/14rWmNmqbh2576wIweBWUddu2v7AasFvbaRGRZ05XKkxrVSAumFa5EGoHBhNoNCNvlsW+JqYbOXD3zic7yzM/T9C1Ve3wUWs21GoIliG8c6O7q+RTHZpoJ9423/s+6Gf+RJntLhOthHuYXlNJAqEYFbyw8WlKfL4xKo48QlBCTTkdhsYke8artYPvu/2vDeDbvsXSA0/6A4WT+WHkrUvI+WN/fqnRPMmoZwmsK2miS+/PzaOjw5qlftf7e0B2/r33Mbef1BLAwQUAAIACADMsldPwtcv4HQDAAD4CwAAIQAAAHVuaXZlcnNhbC9mbGFzaF9za2luX3NldHRpbmdzLnhtbI1WUW/aMBB+Lr8CsXdYKRutlEaiLUjVWFutjHcnOcDCsSPboePf7+zEwYEASYQU332ffb77fCZQW8q7O5CKCv7Yu+uFnZsgzqUErheQZoxo6EZEwWvy2Jv9nc97A4sQTMhP0JrytUJDaelSRMUizQjfz8Va9CMSb9dS5Dzphd9md+YNBhZ6RNrsM5CM8i3ifgzvn15mzThGlX7VkPZXJIa+wMCRML2dDqfDNoRMglJggnl4mQwnP69wGImAuVVG49H9aNKKcVhmZp9WpB1VVFvSeDi+G4+aSZhaxNbzemGNTGR51r4MmRRrE/sRY2zeKwwmSIJqQPjLg3mvwFFZe7PIlXpr+Kev5D7KtRa8HwuuUbR9LmRKGHJW9mnFKSvcgmFVVC2BkUdJC4JTUDRO4nOJIWuoZz2G5DY5VyfMHsg6/lL0hWr8ZJJmoGI0wTiETGzE8N28B2j55Z38wORQCvZhVqh1BKPniEGoZQ7BwI2MR23E13uu8bhDuCJMods3OcgHbvKD5MpNUbc51B/4ojzxIKXB+ZeC5Sk8F1F6sLrdoZ+fn2zd/LgqWxWYhF1p8iI7GB3uDfN9gvOMDvdpkv7O2f4EfOwxDHeEnogt3oVE3wTACX677LiRdZnp56bxKG+90mABqUggtHpY0BRMZYKBtZkgBkdRBJzs6JpovEV+G0y0t6GrYHDkKDTUKJlAU83gVEixyKXCINC5LDdXVqfBYwjF0VMTPYeVdti60aXe3FJ+re34snrLiYokFYOuxuvrsZcSuQW5EIKpXrekYAvDGeyteQw3twR2H5CvfCXaELjQ4M9s425EiuIotcISrUm8STGS5qir1NnaNdYoKNc7rR3P0wjkFOtNwQmtbjOoDV1vGP70ksIXJHX4Gafh6Q1OxQmtNOwZbIWByHjj9F0MjD3NmaYMduAagmcwmzyznUChpE/3aHRT15pnuSq0sncclOCj6o4T+BLjEfUe5Dsu61iTSNnNHPqB68CHGb2eXPY0o0G/ndmxlYk/ITobcoUF8fJGci0+NZG6nO4wthslO5hwmtrWgWZv2QaPYTAhsjID1uUSeWJ3i5vLpJpIOXiDp5lg2mI4bCJYT70rLvCshSsJ4HdEa+xUffoX7CNBZPJWAWqNu8FtuLgzvMhsc8WmnGY6GHgmW4oq6/iN//fDTuc/UEsDBBQAAgAIAMyyV0/RHmh9TgUAAKQdAAAmAAAAdW5pdmVyc2FsL2h0bWxfcHVibGlzaGluZ19zZXR0aW5ncy54bWzdWdtu2zgQfc9XEFr0sXEuTdoGdgLHVhChvq2ltA0Wi4CWaIsbilRJyqn7tF+zH7ZfskMplu3YcehunKJ9KFLRcw6HnJnDoVQ9+5owNCZSUcFrzv7unoMID0VE+ajmXAUXr985SGnMI8wEJzWHCwedne5U02zAqIp9ojWYKgQ0XJ2kuubEWqcnlcrd3d0uVak0vwqWaeBXu6FIKqkkinBNZCVleAJ/9CQlyrlnsCCAf4ng97DTnR2EqgVTW0QZI4hG4DmnZlGYXeqEOZXCaoDD25EUGY8aggmJ5GhQc35ruM395uHUpmBq0oRwsyXqFAbNsD7BUUSNE5j59BtBMaGjGLzd33vjoDsa6bjmHO4dGB6wryzz5OzF2rHhaQjYBK7vJ0iIxhHWuHgsZpRkSCREg6hTLTMCpAtjc5aafNXlQDEUTThOaBjAL8hsVc1pBjd998Ltu52Ge3PVbxWuWiMCL2i5Vhi/5TXdm043cP2by6Dd2hgUuJ+DDUCbemZN3+u7vtsJ3P7NudfdEGHv1Azjtutea0PMJ/fc94JNZ+rU25tCepfdjh3m8rrn9lte58NN0O22Aq83Q+U5PJet1cpi4lehQEQm59Nbx1ky4Jgy0JoHOa6IBrViWI5IIC4oVOMQM0Uc9FdKRr9nmFE9MRUKonZLSFpXKQl131RfzTEV5czoCkJwDEqyrO2j92Vpv323sPRKMftsWSu9rJZa14uFFi/s/f7eUen++zfr3X/E0eqYRkR0sJS5ZC0v4EkXDmbquH94fLzei0dmq2KtcRiDlOqpEs6PTK2o8R+Hmo5Bp8kDX4cZY36WpkLqmZjOD5ZOPEJTHQq+kH/mGQ0Ei8q4kWRAog5OoAp6F9xBQygNBiHspoQjH3M45KiGsIYlQmUDpanOD7eLe+u6pJghOMDgFCao7S+FOYyxVAu1UAbEnCzh6R8doYn6s9jfYuhRU5/BniNTkVb2Lo9QU+I7OJRtzHuE25hdQrYwkzFEWjkhsdrAEtUZszJOoHxtDD+RgaKaWJmKjEVoIjLE6C3ss0BQaFkC/4sJmu8G0FCKJB9lWGmk8rCMKbkj0ZnNRNcwRZIBErqjlBFdzPAlo9/QgAyFBF6CxxA2GKeq4N/diDjFSs1I8dTHV8WZ6nWa7udXZoE4GmPoTzYjh3omSaq3wo8niAs9xcF2hDiDrDBBiWiU/2aztt3vD0MpKRDnZ4rGAr+iScbwc9KXGzJHvcWQb2eWTQL/pAfW08Z4nBe6Kd6cGkqcQkgKTvghhIOD8ozYEoaYI8HZBOEQ+iJlZGNMRaZgpBCIglp9v4cFHtI0fxrB1QlmlBGRVpR7+weHb46O3757f7Jb+ffvf16vBd13jD2GzXRFy9hYe8+wRj640zyBe+TuYId6cIN4AvToPcIat6mba+4U1sgVNwtr7MP7hTVw6ZbxBHLNXWMJeyFkYlQnWorn6munBdwzTtcbgffRC65XEOSlsNywVSume1zdTOat/YNecvDjmknfrfcblwgCdNUK/BMbQegI0F4dxiApQ/O2xRKTd/82tt2rACLuWtGawFp1qn33oxUhhNhKZ+2m7XStFvzBxqpfdJa9ua7SygXoFEbFyQe9AqMJtLbRi+n+/1Fhq6p9ZgHfmrD9HOK08qZL16pToWdbEieCZRhvLVl/4gPjx8XkF97pldmvVh3OyCcJNaAXOqV/5fcy/ekrYRvjNpa3RKJACGZl35u++EQeH1p1Hz4hKIE7tt0GRuRF1Wkx6X237Z13W82tZj+1S/+fQnKed/uKp/JLx8KnjfKV++K3wB0YX/yyerrzH1BLAwQUAAIACADMsldPg2Em7L8BAAB6BgAAHwAAAHVuaXZlcnNhbC9odG1sX3NraW5fc2V0dGluZ3MuanONlFFPwjAQx9/5FGS+GqIDnfiGARITHkzkzfjQdcdY6HpNWyZo/O6uQ6Tbbkj7sv732/961/W+ev1yBDzoP/a/qudq/VJfVxo4zeotXNd10aHnTg+MyBJYZjmITELQQIrjp3/y94mgjANZmcb7V2drPL8A3ZsVE8bHFWGhCc0QWkFoH4S2owJ/1jL7zeqQkVfmeGstygFHaUHagUSds4oJrlbV8BNswFiA/gddMQ4107vwIU46yZPjKI4SPvY5jrlicr/AFAcx45tU41YmB3o+dNOn13sFujzwzV/Yp+ncB0Rm7LOFvBl4djsLZ2E3qTQYA79xx9NJOLknYcFiEH5C0ehhNDmD1ozn1ThDF5nJ7JGOwmgYjXxasRRaVeKQ3CbDOiZLr1Y1W8EPnIWd9ZJhNUKwPeiWVfvHUKi26oIDVBpTV5E2GrlJogJZksn0wE3HbpKc26yz7fo3qo4xiFEnx9ODGzd9plGMSVC7Zti4Zmvi1uZdzeWCzmDJy20aURdUXxCUSMVFQlPUxwW5GdvsNG79VqbN9Ab0ElGUzdMdCpiymYB+lit0ArOW8XVeamU6736jIHfOL86xsc3e9w9QSwMEFAACAAgAzLJXT7jnPPJeAAAAYwAAABwAAAB1bml2ZXJzYWwvbG9jYWxfc2V0dGluZ3MueG1sDcq9DkBADADg3VM03f1tBsdmtOABGhqR9FpxR3h7t33D1/avF3j4Coepw7qoEFhX2w7dHS7zkDcIIZJuJKbsUA2h77JWbCWZOMYUA5xCH18z+4TII/k0h1sEyy77AVBLAQIAABQAAgAIAHBAFk82YVgCRwMAAOEJAAAUAAAAAAAAAAEAAAAAAAAAAAB1bml2ZXJzYWwvcGxheWVyLnhtbFBLAQIAABQAAgAIAMyyV0+6Zf82KgUAAPgTAAAdAAAAAAAAAAEAAAAAAHkDAAB1bml2ZXJzYWwvY29tbW9uX21lc3NhZ2VzLmxuZ1BLAQIAABQAAgAIAMyyV08AAAAAAgAAAAAAAAAuAAAAAAAAAAAAAAAAAN4IAAB1bml2ZXJzYWwvcGxheWJhY2tfYW5kX25hdmlnYXRpb25fc2V0dGluZ3MueG1sUEsBAgAAFAACAAgAzLJXT9kKRfBRBQAAGh4AACcAAAAAAAAAAQAAAAAALAkAAHVuaXZlcnNhbC9mbGFzaF9wdWJsaXNoaW5nX3NldHRpbmdzLnhtbFBLAQIAABQAAgAIAMyyV0/C1y/gdAMAAPgLAAAhAAAAAAAAAAEAAAAAAMIOAAB1bml2ZXJzYWwvZmxhc2hfc2tpbl9zZXR0aW5ncy54bWxQSwECAAAUAAIACADMsldP0R5ofU4FAACkHQAAJgAAAAAAAAABAAAAAAB1EgAAdW5pdmVyc2FsL2h0bWxfcHVibGlzaGluZ19zZXR0aW5ncy54bWxQSwECAAAUAAIACADMsldPg2Em7L8BAAB6BgAAHwAAAAAAAAABAAAAAAAHGAAAdW5pdmVyc2FsL2h0bWxfc2tpbl9zZXR0aW5ncy5qc1BLAQIAABQAAgAIAMyyV0+45zzyXgAAAGMAAAAcAAAAAAAAAAEAAAAAAAMaAAB1bml2ZXJzYWwvbG9jYWxfc2V0dGluZ3MueG1sUEsFBgAAAAAIAAgAeAIAAJsaAAAAAA=="/>
  <p:tag name="ISPRING_LMS_API_VERSION" val="Experience API"/>
  <p:tag name="ISPRING_ULTRA_SCORM_COURCE_TITLE" val="Kartenlesen Modul 4 Karten-Praxis"/>
  <p:tag name="ISPRING_ULTRA_SCORM_COURSE_ID" val="5D38F773-862B-40AB-8DA4-586DD09B117E"/>
  <p:tag name="ISPRING_CMI5_LAUNCH_METHOD" val="any window"/>
  <p:tag name="ISPRINGCLOUDFOLDERID" val="1"/>
  <p:tag name="ISPRINGONLINEFOLDERID" val="19"/>
  <p:tag name="ISPRINGONLINEFOLDERPATH" val="Content List/kiknet - kiknet4you"/>
  <p:tag name="ISPRINGONLINEFOLDERDOMAIN" val="https://kikcom-lernzenter-3.ispringlearn.com"/>
  <p:tag name="ISPRING_OUTPUT_FOLDER" val="[[&quot;g\u0312\uFFFD{23CD6EB6-CBFD-44F8-9BAF-5E655E4A6134}&quot;,&quot;E:\\Anton\\01 kik\\Lerneinheiten\\SWISSTOPO E_TOO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Path&quot;:&quot;Content List/kiknet - kiknet4you&quot;,&quot;onlineDestinationFolderId&quot;:&quot;19&quot;,&quot;onlineDestinationUrl&quot;:&quot;https://kikcom-lernzenter-3.ispringlearn.com&quot;,&quot;uploadSources&quot;:true},&quot;cloudSettings&quot;:{&quot;onlineDestinationFolderId&quot;:&quot;1&quot;},&quot;publishDestination&quot;:&quot;ISPRING_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Kartenlesen Modul 4 Karten-Praxi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Breitbild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</vt:lpstr>
      <vt:lpstr>Corbel</vt:lpstr>
      <vt:lpstr>Wingdings</vt:lpstr>
      <vt:lpstr>Wingdings 2</vt:lpstr>
      <vt:lpstr>Rahmen</vt:lpstr>
      <vt:lpstr>Kartenlesen  Praxis</vt:lpstr>
      <vt:lpstr>Unser Experiment</vt:lpstr>
      <vt:lpstr>PowerPoint-Präsentation</vt:lpstr>
      <vt:lpstr>Das Gebiet aussuchen</vt:lpstr>
      <vt:lpstr>Massstab bestimmen</vt:lpstr>
      <vt:lpstr>Besichtigung vor Ort</vt:lpstr>
      <vt:lpstr>Markante Punkte</vt:lpstr>
      <vt:lpstr>Ausmessen, ablaufen</vt:lpstr>
      <vt:lpstr>Umrechnung </vt:lpstr>
      <vt:lpstr>Einzeichnen </vt:lpstr>
      <vt:lpstr>Vergleichen </vt:lpstr>
      <vt:lpstr>Spielformen und Ideen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Kartenlesen Modul 4 Karten-Praxis</dc:title>
  <dc:creator>Anton Wagner</dc:creator>
  <cp:lastModifiedBy>Anton Wagner</cp:lastModifiedBy>
  <cp:revision>15</cp:revision>
  <dcterms:created xsi:type="dcterms:W3CDTF">2019-10-23T19:17:21Z</dcterms:created>
  <dcterms:modified xsi:type="dcterms:W3CDTF">2019-10-25T10:38:24Z</dcterms:modified>
</cp:coreProperties>
</file>