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1" r:id="rId2"/>
    <p:sldId id="296" r:id="rId3"/>
    <p:sldId id="298" r:id="rId4"/>
    <p:sldId id="303" r:id="rId5"/>
    <p:sldId id="301" r:id="rId6"/>
    <p:sldId id="302" r:id="rId7"/>
    <p:sldId id="304" r:id="rId8"/>
    <p:sldId id="305" r:id="rId9"/>
    <p:sldId id="297" r:id="rId10"/>
    <p:sldId id="306" r:id="rId11"/>
    <p:sldId id="285" r:id="rId12"/>
  </p:sldIdLst>
  <p:sldSz cx="12192000" cy="6858000"/>
  <p:notesSz cx="6858000" cy="9144000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456" y="44"/>
      </p:cViewPr>
      <p:guideLst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C1C34-4C69-495F-BED4-9A7C3D2D8875}" type="datetimeFigureOut">
              <a:rPr lang="de-CH" smtClean="0"/>
              <a:t>03.03.2020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C0D6E-D22A-4FCE-BDB2-FAA1A16F3C3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508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C0D6E-D22A-4FCE-BDB2-FAA1A16F3C35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2829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C0D6E-D22A-4FCE-BDB2-FAA1A16F3C35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4458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384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C0D6E-D22A-4FCE-BDB2-FAA1A16F3C35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226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C0D6E-D22A-4FCE-BDB2-FAA1A16F3C35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481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C0D6E-D22A-4FCE-BDB2-FAA1A16F3C35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3516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C0D6E-D22A-4FCE-BDB2-FAA1A16F3C35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54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C0D6E-D22A-4FCE-BDB2-FAA1A16F3C35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356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C0D6E-D22A-4FCE-BDB2-FAA1A16F3C35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59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C0D6E-D22A-4FCE-BDB2-FAA1A16F3C35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2370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C0D6E-D22A-4FCE-BDB2-FAA1A16F3C35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554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0A433-E9C4-4AD6-92B2-DE8C09293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83CB36-0E29-4AE7-A266-699BE2CD1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2D6140-49A9-4415-9AFB-09C71B4F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C345-8C2B-4369-8DA7-DE3637B783E4}" type="datetimeFigureOut">
              <a:rPr lang="de-CH" smtClean="0"/>
              <a:t>03.03.2020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11C3D7-156D-440E-8EAD-3DB63C9F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D4C641-E9F8-43E9-B5E2-77998FF7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8608-586B-4A8D-AD6C-6D587E7E49DF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96665221-5846-46E8-BD1B-A3D0FF4B9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622" cy="6843557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9000"/>
                  <a:lumMod val="96000"/>
                  <a:lumOff val="4000"/>
                </a:schemeClr>
              </a:gs>
              <a:gs pos="47000">
                <a:schemeClr val="accent1">
                  <a:lumMod val="33000"/>
                  <a:lumOff val="67000"/>
                  <a:alpha val="23000"/>
                </a:schemeClr>
              </a:gs>
            </a:gsLst>
            <a:lin ang="10800000" scaled="0"/>
            <a:tileRect/>
          </a:gradFill>
        </p:spPr>
      </p:pic>
    </p:spTree>
    <p:extLst>
      <p:ext uri="{BB962C8B-B14F-4D97-AF65-F5344CB8AC3E}">
        <p14:creationId xmlns:p14="http://schemas.microsoft.com/office/powerpoint/2010/main" val="377087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559D3-0AAB-4B6D-9137-8D18CC15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609213-57EF-4CBD-9AA8-23972B871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9E1103-4CB4-4553-A9AC-F1524A6F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C345-8C2B-4369-8DA7-DE3637B783E4}" type="datetimeFigureOut">
              <a:rPr lang="de-CH" smtClean="0"/>
              <a:t>03.03.2020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3E0190-955A-41D0-9434-910A23F4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CF8466-5513-4D36-AC7B-6E0C9800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8608-586B-4A8D-AD6C-6D587E7E49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361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2E6ADCB-7253-4607-90A8-09C4C66BD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072D46-F36B-4D2E-A04B-5FB8EE59A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626F6-2FA1-4290-848E-23694890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C345-8C2B-4369-8DA7-DE3637B783E4}" type="datetimeFigureOut">
              <a:rPr lang="de-CH" smtClean="0"/>
              <a:t>03.03.2020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B9C95F-C9D4-4162-8CC4-6730CCBB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9A0A94-F1C6-4A80-826C-B7C215C9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8608-586B-4A8D-AD6C-6D587E7E49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592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ADE00-BEBB-4D9F-BADC-280C92C7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821865-82A8-4712-A0BC-CB17FFB81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88D9BF-E831-4787-8EBF-40000F70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C345-8C2B-4369-8DA7-DE3637B783E4}" type="datetimeFigureOut">
              <a:rPr lang="de-CH" smtClean="0"/>
              <a:t>03.03.2020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4961EB-1F26-426A-A404-83560687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02CFB3-5CFA-489E-95D6-5276B779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8608-586B-4A8D-AD6C-6D587E7E49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081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46D73-42EA-4E06-B00F-DFB66A37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FA78FA-E104-44FA-B084-6183A26B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18170A-9DB5-4839-B727-250A40FD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C345-8C2B-4369-8DA7-DE3637B783E4}" type="datetimeFigureOut">
              <a:rPr lang="de-CH" smtClean="0"/>
              <a:t>03.03.2020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0798A3-ACA1-4BCF-8C78-B564E13F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2BEC1-DEBB-428A-9D4B-993439A5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8608-586B-4A8D-AD6C-6D587E7E49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073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D2165-FB46-4D74-944C-05D7426D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280979-FA77-42B4-94E1-48F2DA0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58725F-7395-4468-AE5B-9D57CA7DB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CC3F1A-4381-4787-93DF-013AED8D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C345-8C2B-4369-8DA7-DE3637B783E4}" type="datetimeFigureOut">
              <a:rPr lang="de-CH" smtClean="0"/>
              <a:t>03.03.2020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2B6BF2-FDA6-4B1F-ABDA-799B6A4A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21B2CF-7D73-4D56-8E33-6A2C68AC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8608-586B-4A8D-AD6C-6D587E7E49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27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32BF1-E1DE-4EF8-BB15-68EF052EB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89CB41-A912-4C48-A4E2-09CDA5EF1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B3B80E-ED95-425D-A008-A985B04DD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9C244EB-D95A-4B8D-A3F6-9AE77C4AD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E1EEB7E-4B17-46EA-953C-3EDCF72D3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3AB579D-ECC9-48B3-B3E8-3E69151B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C345-8C2B-4369-8DA7-DE3637B783E4}" type="datetimeFigureOut">
              <a:rPr lang="de-CH" smtClean="0"/>
              <a:t>03.03.2020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917760D-D42E-4484-B607-E01EF234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00804D0-1334-4168-AA62-22AE55A1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8608-586B-4A8D-AD6C-6D587E7E49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87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E3F4D-4F6A-4DE8-9F53-EDDEBDEF8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latin typeface="Century Gothic" panose="020B0502020202020204" pitchFamily="34" charset="0"/>
              </a:rPr>
              <a:t>Kartenlesen 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344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1B9942-751E-49C1-9EA2-231AFB61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C345-8C2B-4369-8DA7-DE3637B783E4}" type="datetimeFigureOut">
              <a:rPr lang="de-CH" smtClean="0"/>
              <a:t>03.03.2020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600367-6D7E-4F3C-8730-192BAC10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0D6789-E70C-400C-ACD5-249DA045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8608-586B-4A8D-AD6C-6D587E7E49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271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FA750-136C-421D-BDD3-FC66D38B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C74264-DFB5-4FFC-A232-982EE5FF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E25631-7EBA-4B2E-BE70-6131CBFD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FA82F0-75FC-46AB-9F97-7410DF5D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C345-8C2B-4369-8DA7-DE3637B783E4}" type="datetimeFigureOut">
              <a:rPr lang="de-CH" smtClean="0"/>
              <a:t>03.03.2020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10C616-690A-4913-B9C2-DED7F69A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33923C-EB5E-40AF-8F2A-902B103C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8608-586B-4A8D-AD6C-6D587E7E49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881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9146B-EE40-415C-A188-E6997BEB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C90EA8-B07E-4459-98B5-58D1E9B48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3BE6BA-3EA1-4A76-88AF-9102CE7FF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C7EE43-E70F-4A42-A216-6EB936BC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C345-8C2B-4369-8DA7-DE3637B783E4}" type="datetimeFigureOut">
              <a:rPr lang="de-CH" smtClean="0"/>
              <a:t>03.03.2020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395DBE-D3EC-4820-8578-3D2F5EAC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FA72A4-0294-4EE2-BC46-3F794DA6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8608-586B-4A8D-AD6C-6D587E7E49D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711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76C3FE6-68E8-4366-9CB3-CBE3501C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E1B0CC-3AA3-4E48-AAB0-1462D5D01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AC1332-F070-42B7-A402-74467839F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1C345-8C2B-4369-8DA7-DE3637B783E4}" type="datetimeFigureOut">
              <a:rPr lang="de-CH" smtClean="0"/>
              <a:t>03.03.2020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8F1EB2-5732-4D69-B7DF-6B87AA3DE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F6ECAE-2123-48EC-B10E-608326D69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8608-586B-4A8D-AD6C-6D587E7E49DF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2D55BC6E-7E15-4C76-A6AD-CAD24C9C56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3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622" cy="6843557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9000"/>
                  <a:lumMod val="96000"/>
                  <a:lumOff val="4000"/>
                </a:schemeClr>
              </a:gs>
              <a:gs pos="47000">
                <a:schemeClr val="accent1">
                  <a:lumMod val="33000"/>
                  <a:lumOff val="67000"/>
                  <a:alpha val="23000"/>
                </a:schemeClr>
              </a:gs>
            </a:gsLst>
            <a:lin ang="10800000" scaled="0"/>
            <a:tileRect/>
          </a:gradFill>
        </p:spPr>
      </p:pic>
    </p:spTree>
    <p:extLst>
      <p:ext uri="{BB962C8B-B14F-4D97-AF65-F5344CB8AC3E}">
        <p14:creationId xmlns:p14="http://schemas.microsoft.com/office/powerpoint/2010/main" val="115209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4DF12-6A2B-4485-B2AD-9F777858C41E}"/>
              </a:ext>
            </a:extLst>
          </p:cNvPr>
          <p:cNvSpPr txBox="1">
            <a:spLocks/>
          </p:cNvSpPr>
          <p:nvPr/>
        </p:nvSpPr>
        <p:spPr>
          <a:xfrm>
            <a:off x="4380588" y="965199"/>
            <a:ext cx="6766078" cy="492760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Kartentechnologie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658F2B-80EC-4C24-B327-2EA542FDCBA4}"/>
              </a:ext>
            </a:extLst>
          </p:cNvPr>
          <p:cNvSpPr txBox="1">
            <a:spLocks/>
          </p:cNvSpPr>
          <p:nvPr/>
        </p:nvSpPr>
        <p:spPr>
          <a:xfrm>
            <a:off x="1045334" y="1179944"/>
            <a:ext cx="2707937" cy="492760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2000" b="1" dirty="0">
                <a:solidFill>
                  <a:schemeClr val="accent1"/>
                </a:solidFill>
              </a:rPr>
              <a:t>MODUL 3</a:t>
            </a:r>
          </a:p>
          <a:p>
            <a:pPr marL="0" indent="0" algn="r">
              <a:buNone/>
            </a:pPr>
            <a:r>
              <a:rPr lang="de-DE" sz="2000" b="1" dirty="0">
                <a:solidFill>
                  <a:schemeClr val="accent1"/>
                </a:solidFill>
              </a:rPr>
              <a:t>Tipps und Tricks zum Kartengebrauch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2A0A8A0C-D708-4B08-A355-988603F5FEB5}"/>
              </a:ext>
            </a:extLst>
          </p:cNvPr>
          <p:cNvCxnSpPr/>
          <p:nvPr/>
        </p:nvCxnSpPr>
        <p:spPr>
          <a:xfrm>
            <a:off x="4147127" y="2050473"/>
            <a:ext cx="0" cy="31865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7A0970AF-FD73-4DE6-9006-22F3D69125AF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748312">
            <a:off x="5766892" y="338467"/>
            <a:ext cx="1097247" cy="27921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F66E1BF-416B-4563-9DD3-38802809377A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0472">
            <a:off x="10771129" y="3758355"/>
            <a:ext cx="973488" cy="21588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3453FD7-8BB3-4A85-85F1-BAB360A2F5A7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865758">
            <a:off x="4643421" y="4591852"/>
            <a:ext cx="577396" cy="102298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8F90EC1-C10B-4419-95AE-854D9F92FC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7336" y="4895096"/>
            <a:ext cx="1701204" cy="113413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00D543E-7E4D-4983-83AA-25FF65F4C9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85471">
            <a:off x="2524553" y="4845473"/>
            <a:ext cx="1174637" cy="7830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0F837D2-4DA8-4FC9-B756-C69F92891A7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6585">
            <a:off x="8250672" y="1718126"/>
            <a:ext cx="1761954" cy="117463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7C84553-8775-403E-82D8-196183EFA73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2400">
            <a:off x="7970152" y="2124721"/>
            <a:ext cx="1295704" cy="863803"/>
          </a:xfrm>
          <a:prstGeom prst="rect">
            <a:avLst/>
          </a:prstGeom>
        </p:spPr>
      </p:pic>
      <p:pic>
        <p:nvPicPr>
          <p:cNvPr id="14" name="Grafik 13" descr="Ein Bild, das Tier, Vogel, draußen, Schnee enthält.&#10;&#10;Automatisch generierte Beschreibung">
            <a:extLst>
              <a:ext uri="{FF2B5EF4-FFF2-40B4-BE49-F238E27FC236}">
                <a16:creationId xmlns:a16="http://schemas.microsoft.com/office/drawing/2014/main" id="{81527229-8792-4675-A66C-173361C4CD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6100" y1="25979" x2="16100" y2="25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27"/>
          <a:stretch/>
        </p:blipFill>
        <p:spPr>
          <a:xfrm>
            <a:off x="1045334" y="615446"/>
            <a:ext cx="4044478" cy="30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BAE5627-B8CD-4EFF-9C04-11E42F789664}"/>
              </a:ext>
            </a:extLst>
          </p:cNvPr>
          <p:cNvSpPr txBox="1">
            <a:spLocks/>
          </p:cNvSpPr>
          <p:nvPr/>
        </p:nvSpPr>
        <p:spPr>
          <a:xfrm>
            <a:off x="615175" y="5554181"/>
            <a:ext cx="5693783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/>
              <a:t>Karten auf dem Smartphone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70BF0D-E2DC-4B6F-9B98-89831D9E73BA}"/>
              </a:ext>
            </a:extLst>
          </p:cNvPr>
          <p:cNvSpPr txBox="1"/>
          <p:nvPr/>
        </p:nvSpPr>
        <p:spPr>
          <a:xfrm>
            <a:off x="615174" y="951345"/>
            <a:ext cx="5562601" cy="4291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de-DE" sz="2000" dirty="0"/>
              <a:t>Karten-Apps bieten eine praktische Alternative zur Papierkarte, obwohl dabei – gegenüber der Papierkarte – die Übersicht verloren geht.</a:t>
            </a:r>
          </a:p>
          <a:p>
            <a:endParaRPr lang="de-DE" dirty="0"/>
          </a:p>
          <a:p>
            <a:r>
              <a:rPr lang="de-DE" b="1" dirty="0">
                <a:solidFill>
                  <a:srgbClr val="FF0000"/>
                </a:solidFill>
              </a:rPr>
              <a:t>Achtung: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Die meisten Smartphones sind nicht genug robust und wetterfest für Outdoor-Einsätze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Smartphones-Navigation verbraucht viel Energie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In abgelegenen Gebieten besteht oft keine Netzverbindung, um Karten zu laden.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r>
              <a:rPr lang="de-DE" b="1" dirty="0">
                <a:solidFill>
                  <a:srgbClr val="00B0F0"/>
                </a:solidFill>
              </a:rPr>
              <a:t>Tipps: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Karten vorgängig herunterladen und mit Offline-Karten navigieren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Ersatz-Akku oder Powerbank mitnehmen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Papierkarte als Sicherheit mitnehmen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B94E99-E640-4968-97E4-FEE319F2C238}"/>
              </a:ext>
            </a:extLst>
          </p:cNvPr>
          <p:cNvSpPr txBox="1">
            <a:spLocks/>
          </p:cNvSpPr>
          <p:nvPr/>
        </p:nvSpPr>
        <p:spPr>
          <a:xfrm>
            <a:off x="615175" y="296158"/>
            <a:ext cx="7719381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>
                <a:solidFill>
                  <a:srgbClr val="0070C0"/>
                </a:solidFill>
              </a:rPr>
              <a:t>Tipps und Tricks zum Kartengebrauch</a:t>
            </a:r>
            <a:endParaRPr lang="de-CH" sz="3200" dirty="0">
              <a:solidFill>
                <a:srgbClr val="0070C0"/>
              </a:solidFill>
            </a:endParaRPr>
          </a:p>
        </p:txBody>
      </p:sp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8B388867-9983-470F-A1CF-B82BDE991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42" y="1916540"/>
            <a:ext cx="5443104" cy="305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5400" y="1828800"/>
            <a:ext cx="9753600" cy="3048001"/>
          </a:xfrm>
        </p:spPr>
        <p:txBody>
          <a:bodyPr rtlCol="0"/>
          <a:lstStyle/>
          <a:p>
            <a:pPr algn="l"/>
            <a:r>
              <a:rPr lang="de-DE" dirty="0">
                <a:latin typeface="Century Gothic" panose="020B0502020202020204" pitchFamily="34" charset="0"/>
              </a:rPr>
              <a:t>Kartentechnologie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5401" y="5029199"/>
            <a:ext cx="10081119" cy="1343891"/>
          </a:xfrm>
        </p:spPr>
        <p:txBody>
          <a:bodyPr rtlCol="0">
            <a:normAutofit/>
          </a:bodyPr>
          <a:lstStyle/>
          <a:p>
            <a:pPr algn="l"/>
            <a:r>
              <a:rPr lang="de-DE" sz="2000" b="1" dirty="0"/>
              <a:t>MODUL 3</a:t>
            </a:r>
          </a:p>
          <a:p>
            <a:pPr algn="l"/>
            <a:r>
              <a:rPr lang="de-DE" sz="3200" b="1" dirty="0"/>
              <a:t>Handhabung der Karten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F699DC5-EAA2-4684-8326-29EC10B7B715}"/>
              </a:ext>
            </a:extLst>
          </p:cNvPr>
          <p:cNvSpPr txBox="1">
            <a:spLocks/>
          </p:cNvSpPr>
          <p:nvPr/>
        </p:nvSpPr>
        <p:spPr>
          <a:xfrm>
            <a:off x="8029319" y="1047033"/>
            <a:ext cx="3562317" cy="5326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de-DE" b="1" dirty="0"/>
              <a:t>Damit ist das Modul 3 geschafft!</a:t>
            </a:r>
          </a:p>
          <a:p>
            <a:pPr marL="45720"/>
            <a:endParaRPr lang="de-DE" sz="2000" b="1" dirty="0"/>
          </a:p>
          <a:p>
            <a:pPr marL="45720"/>
            <a:r>
              <a:rPr lang="de-DE" sz="2000" dirty="0"/>
              <a:t>Hoffentlich hast du alles verstanden und wagst dich ans Kartenlesen im Gelände. </a:t>
            </a:r>
          </a:p>
          <a:p>
            <a:pPr marL="45720"/>
            <a:endParaRPr lang="de-DE" sz="2000" dirty="0"/>
          </a:p>
          <a:p>
            <a:pPr marL="45720"/>
            <a:endParaRPr lang="de-DE" sz="2000" dirty="0"/>
          </a:p>
          <a:p>
            <a:pPr marL="45720"/>
            <a:r>
              <a:rPr lang="de-DE" sz="2000" dirty="0"/>
              <a:t>Viel </a:t>
            </a:r>
            <a:r>
              <a:rPr lang="de-DE" sz="2000" dirty="0" err="1"/>
              <a:t>Spass</a:t>
            </a:r>
            <a:r>
              <a:rPr lang="de-DE" sz="2000" dirty="0"/>
              <a:t> beim Erkunden neuer Welten – mit der topografischen Karte!</a:t>
            </a:r>
          </a:p>
        </p:txBody>
      </p:sp>
      <p:pic>
        <p:nvPicPr>
          <p:cNvPr id="6" name="Grafik 5" descr="Ein Bild, das Tier, Vogel, draußen, Schnee enthält.&#10;&#10;Automatisch generierte Beschreibung">
            <a:extLst>
              <a:ext uri="{FF2B5EF4-FFF2-40B4-BE49-F238E27FC236}">
                <a16:creationId xmlns:a16="http://schemas.microsoft.com/office/drawing/2014/main" id="{F8BD723E-A379-44E5-94D9-F3AC1A1A61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6100" y1="25979" x2="16100" y2="25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27"/>
          <a:stretch/>
        </p:blipFill>
        <p:spPr>
          <a:xfrm rot="1035755">
            <a:off x="870015" y="782891"/>
            <a:ext cx="4044478" cy="3048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552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486DB0-8003-4DF8-AF91-B63372D4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76" y="5474128"/>
            <a:ext cx="7719381" cy="1096331"/>
          </a:xfrm>
        </p:spPr>
        <p:txBody>
          <a:bodyPr>
            <a:normAutofit/>
          </a:bodyPr>
          <a:lstStyle/>
          <a:p>
            <a:r>
              <a:rPr lang="de-CH" sz="4400" b="1" dirty="0"/>
              <a:t>Das Prinzip einer Karte</a:t>
            </a:r>
            <a:endParaRPr lang="de-CH" sz="4400" dirty="0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8A29A94-841C-45DF-8F73-3BC520D1C123}"/>
              </a:ext>
            </a:extLst>
          </p:cNvPr>
          <p:cNvGrpSpPr/>
          <p:nvPr/>
        </p:nvGrpSpPr>
        <p:grpSpPr>
          <a:xfrm>
            <a:off x="719048" y="1023834"/>
            <a:ext cx="8441981" cy="3985292"/>
            <a:chOff x="838200" y="673728"/>
            <a:chExt cx="10515600" cy="4047544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5FE0499-088A-4B58-92F0-669E95D381B6}"/>
                </a:ext>
              </a:extLst>
            </p:cNvPr>
            <p:cNvSpPr/>
            <p:nvPr/>
          </p:nvSpPr>
          <p:spPr>
            <a:xfrm>
              <a:off x="1617352" y="673728"/>
              <a:ext cx="9736447" cy="674590"/>
            </a:xfrm>
            <a:custGeom>
              <a:avLst/>
              <a:gdLst>
                <a:gd name="connsiteX0" fmla="*/ 0 w 9736447"/>
                <a:gd name="connsiteY0" fmla="*/ 0 h 674590"/>
                <a:gd name="connsiteX1" fmla="*/ 9736447 w 9736447"/>
                <a:gd name="connsiteY1" fmla="*/ 0 h 674590"/>
                <a:gd name="connsiteX2" fmla="*/ 9736447 w 9736447"/>
                <a:gd name="connsiteY2" fmla="*/ 674590 h 674590"/>
                <a:gd name="connsiteX3" fmla="*/ 0 w 9736447"/>
                <a:gd name="connsiteY3" fmla="*/ 674590 h 674590"/>
                <a:gd name="connsiteX4" fmla="*/ 0 w 9736447"/>
                <a:gd name="connsiteY4" fmla="*/ 0 h 67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6447" h="674590">
                  <a:moveTo>
                    <a:pt x="0" y="0"/>
                  </a:moveTo>
                  <a:lnTo>
                    <a:pt x="9736447" y="0"/>
                  </a:lnTo>
                  <a:lnTo>
                    <a:pt x="9736447" y="674590"/>
                  </a:lnTo>
                  <a:lnTo>
                    <a:pt x="0" y="6745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394" tIns="71394" rIns="71394" bIns="71394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/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F766167F-725F-4D47-8BDF-0823BFF66F91}"/>
                </a:ext>
              </a:extLst>
            </p:cNvPr>
            <p:cNvSpPr/>
            <p:nvPr/>
          </p:nvSpPr>
          <p:spPr>
            <a:xfrm>
              <a:off x="838200" y="1516966"/>
              <a:ext cx="10515600" cy="67459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7BD5548E-3A53-4092-BDD8-42E86D37AC90}"/>
                </a:ext>
              </a:extLst>
            </p:cNvPr>
            <p:cNvSpPr/>
            <p:nvPr/>
          </p:nvSpPr>
          <p:spPr>
            <a:xfrm>
              <a:off x="1949768" y="1516966"/>
              <a:ext cx="9404031" cy="674590"/>
            </a:xfrm>
            <a:custGeom>
              <a:avLst/>
              <a:gdLst>
                <a:gd name="connsiteX0" fmla="*/ 0 w 9736447"/>
                <a:gd name="connsiteY0" fmla="*/ 0 h 674590"/>
                <a:gd name="connsiteX1" fmla="*/ 9736447 w 9736447"/>
                <a:gd name="connsiteY1" fmla="*/ 0 h 674590"/>
                <a:gd name="connsiteX2" fmla="*/ 9736447 w 9736447"/>
                <a:gd name="connsiteY2" fmla="*/ 674590 h 674590"/>
                <a:gd name="connsiteX3" fmla="*/ 0 w 9736447"/>
                <a:gd name="connsiteY3" fmla="*/ 674590 h 674590"/>
                <a:gd name="connsiteX4" fmla="*/ 0 w 9736447"/>
                <a:gd name="connsiteY4" fmla="*/ 0 h 67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6447" h="674590">
                  <a:moveTo>
                    <a:pt x="0" y="0"/>
                  </a:moveTo>
                  <a:lnTo>
                    <a:pt x="9736447" y="0"/>
                  </a:lnTo>
                  <a:lnTo>
                    <a:pt x="9736447" y="674590"/>
                  </a:lnTo>
                  <a:lnTo>
                    <a:pt x="0" y="6745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394" tIns="71394" rIns="71394" bIns="71394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700" kern="1200" dirty="0"/>
                <a:t>Im </a:t>
              </a:r>
              <a:r>
                <a:rPr lang="de-CH" sz="1700" b="1" kern="1200" dirty="0"/>
                <a:t>täglichen</a:t>
              </a:r>
              <a:r>
                <a:rPr lang="de-CH" sz="1700" kern="1200" dirty="0"/>
                <a:t> </a:t>
              </a:r>
              <a:r>
                <a:rPr lang="de-CH" sz="1700" b="1" kern="1200" dirty="0"/>
                <a:t>Leben</a:t>
              </a:r>
              <a:r>
                <a:rPr lang="de-CH" sz="1700" kern="1200" dirty="0"/>
                <a:t> sehen wir die Umwelt, in welcher wir leben, meist aus einem mehr oder weniger </a:t>
              </a:r>
              <a:r>
                <a:rPr lang="de-CH" sz="1700" b="1" kern="1200" dirty="0"/>
                <a:t>horizontalen Blickwinkel</a:t>
              </a:r>
              <a:r>
                <a:rPr lang="de-CH" sz="1700" kern="1200" dirty="0"/>
                <a:t>. </a:t>
              </a:r>
              <a:endParaRPr lang="en-US" sz="1700" kern="1200" dirty="0"/>
            </a:p>
          </p:txBody>
        </p: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1C24C1ED-C9AA-4DBE-A8F7-61B46FAA95E8}"/>
                </a:ext>
              </a:extLst>
            </p:cNvPr>
            <p:cNvSpPr/>
            <p:nvPr/>
          </p:nvSpPr>
          <p:spPr>
            <a:xfrm>
              <a:off x="838200" y="2360205"/>
              <a:ext cx="10515600" cy="67459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08AD235E-C22C-4F9F-9AB5-A64220132143}"/>
                </a:ext>
              </a:extLst>
            </p:cNvPr>
            <p:cNvSpPr/>
            <p:nvPr/>
          </p:nvSpPr>
          <p:spPr>
            <a:xfrm>
              <a:off x="1949768" y="2360205"/>
              <a:ext cx="9404031" cy="674590"/>
            </a:xfrm>
            <a:custGeom>
              <a:avLst/>
              <a:gdLst>
                <a:gd name="connsiteX0" fmla="*/ 0 w 9736447"/>
                <a:gd name="connsiteY0" fmla="*/ 0 h 674590"/>
                <a:gd name="connsiteX1" fmla="*/ 9736447 w 9736447"/>
                <a:gd name="connsiteY1" fmla="*/ 0 h 674590"/>
                <a:gd name="connsiteX2" fmla="*/ 9736447 w 9736447"/>
                <a:gd name="connsiteY2" fmla="*/ 674590 h 674590"/>
                <a:gd name="connsiteX3" fmla="*/ 0 w 9736447"/>
                <a:gd name="connsiteY3" fmla="*/ 674590 h 674590"/>
                <a:gd name="connsiteX4" fmla="*/ 0 w 9736447"/>
                <a:gd name="connsiteY4" fmla="*/ 0 h 67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6447" h="674590">
                  <a:moveTo>
                    <a:pt x="0" y="0"/>
                  </a:moveTo>
                  <a:lnTo>
                    <a:pt x="9736447" y="0"/>
                  </a:lnTo>
                  <a:lnTo>
                    <a:pt x="9736447" y="674590"/>
                  </a:lnTo>
                  <a:lnTo>
                    <a:pt x="0" y="6745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394" tIns="71394" rIns="71394" bIns="71394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700" kern="1200" dirty="0"/>
                <a:t>Die Herausforderung besteht somit darin, sich das Gesehene aus der </a:t>
              </a:r>
              <a:r>
                <a:rPr lang="de-CH" sz="1700" b="1" kern="1200" dirty="0"/>
                <a:t>Luftperspektive</a:t>
              </a:r>
              <a:r>
                <a:rPr lang="de-CH" sz="1700" kern="1200" dirty="0"/>
                <a:t> vorzustellen.</a:t>
              </a:r>
              <a:endParaRPr lang="en-US" sz="1700" kern="1200" dirty="0"/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01426050-CBB3-4F77-B37B-E10F94E4E881}"/>
                </a:ext>
              </a:extLst>
            </p:cNvPr>
            <p:cNvSpPr/>
            <p:nvPr/>
          </p:nvSpPr>
          <p:spPr>
            <a:xfrm>
              <a:off x="838200" y="3203444"/>
              <a:ext cx="10515600" cy="67459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2DA1887-FDF0-433C-8F46-5471B2CD39E5}"/>
                </a:ext>
              </a:extLst>
            </p:cNvPr>
            <p:cNvSpPr/>
            <p:nvPr/>
          </p:nvSpPr>
          <p:spPr>
            <a:xfrm>
              <a:off x="1949768" y="3203444"/>
              <a:ext cx="9404031" cy="674590"/>
            </a:xfrm>
            <a:custGeom>
              <a:avLst/>
              <a:gdLst>
                <a:gd name="connsiteX0" fmla="*/ 0 w 9736447"/>
                <a:gd name="connsiteY0" fmla="*/ 0 h 674590"/>
                <a:gd name="connsiteX1" fmla="*/ 9736447 w 9736447"/>
                <a:gd name="connsiteY1" fmla="*/ 0 h 674590"/>
                <a:gd name="connsiteX2" fmla="*/ 9736447 w 9736447"/>
                <a:gd name="connsiteY2" fmla="*/ 674590 h 674590"/>
                <a:gd name="connsiteX3" fmla="*/ 0 w 9736447"/>
                <a:gd name="connsiteY3" fmla="*/ 674590 h 674590"/>
                <a:gd name="connsiteX4" fmla="*/ 0 w 9736447"/>
                <a:gd name="connsiteY4" fmla="*/ 0 h 67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6447" h="674590">
                  <a:moveTo>
                    <a:pt x="0" y="0"/>
                  </a:moveTo>
                  <a:lnTo>
                    <a:pt x="9736447" y="0"/>
                  </a:lnTo>
                  <a:lnTo>
                    <a:pt x="9736447" y="674590"/>
                  </a:lnTo>
                  <a:lnTo>
                    <a:pt x="0" y="6745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394" tIns="71394" rIns="71394" bIns="71394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700" kern="1200" dirty="0"/>
                <a:t>Beim </a:t>
              </a:r>
              <a:r>
                <a:rPr lang="de-CH" sz="1700" b="1" kern="1200" dirty="0"/>
                <a:t>Luftbild</a:t>
              </a:r>
              <a:r>
                <a:rPr lang="de-CH" sz="1700" kern="1200" dirty="0"/>
                <a:t> ist eine </a:t>
              </a:r>
              <a:r>
                <a:rPr lang="de-CH" sz="1700" b="1" kern="1200" dirty="0"/>
                <a:t>Senkrechtaufnahme</a:t>
              </a:r>
              <a:r>
                <a:rPr lang="de-CH" sz="1700" kern="1200" dirty="0"/>
                <a:t> der Erdoberfläche. Darin fehlen allerdings noch weitere Inhalte wie Beschriftungen, Grenzverläufe usw.</a:t>
              </a:r>
              <a:endParaRPr lang="en-US" sz="1700" kern="1200" dirty="0"/>
            </a:p>
          </p:txBody>
        </p:sp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43A9834-A662-4B93-9352-0B57F0E7006F}"/>
                </a:ext>
              </a:extLst>
            </p:cNvPr>
            <p:cNvSpPr/>
            <p:nvPr/>
          </p:nvSpPr>
          <p:spPr>
            <a:xfrm>
              <a:off x="838200" y="4046682"/>
              <a:ext cx="10515600" cy="67459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75928B75-AE18-45E5-B4A2-C67E45BC5343}"/>
                </a:ext>
              </a:extLst>
            </p:cNvPr>
            <p:cNvSpPr/>
            <p:nvPr/>
          </p:nvSpPr>
          <p:spPr>
            <a:xfrm>
              <a:off x="1949768" y="4046682"/>
              <a:ext cx="9404031" cy="674590"/>
            </a:xfrm>
            <a:custGeom>
              <a:avLst/>
              <a:gdLst>
                <a:gd name="connsiteX0" fmla="*/ 0 w 9736447"/>
                <a:gd name="connsiteY0" fmla="*/ 0 h 674590"/>
                <a:gd name="connsiteX1" fmla="*/ 9736447 w 9736447"/>
                <a:gd name="connsiteY1" fmla="*/ 0 h 674590"/>
                <a:gd name="connsiteX2" fmla="*/ 9736447 w 9736447"/>
                <a:gd name="connsiteY2" fmla="*/ 674590 h 674590"/>
                <a:gd name="connsiteX3" fmla="*/ 0 w 9736447"/>
                <a:gd name="connsiteY3" fmla="*/ 674590 h 674590"/>
                <a:gd name="connsiteX4" fmla="*/ 0 w 9736447"/>
                <a:gd name="connsiteY4" fmla="*/ 0 h 67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6447" h="674590">
                  <a:moveTo>
                    <a:pt x="0" y="0"/>
                  </a:moveTo>
                  <a:lnTo>
                    <a:pt x="9736447" y="0"/>
                  </a:lnTo>
                  <a:lnTo>
                    <a:pt x="9736447" y="674590"/>
                  </a:lnTo>
                  <a:lnTo>
                    <a:pt x="0" y="6745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394" tIns="71394" rIns="71394" bIns="71394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1700" kern="1200" dirty="0"/>
                <a:t>Die </a:t>
              </a:r>
              <a:r>
                <a:rPr lang="de-CH" sz="1700" b="1" kern="1200" dirty="0"/>
                <a:t>Karte</a:t>
              </a:r>
              <a:r>
                <a:rPr lang="de-CH" sz="1700" kern="1200" dirty="0"/>
                <a:t> stellt eine </a:t>
              </a:r>
              <a:r>
                <a:rPr lang="de-CH" sz="1700" b="1" kern="1200" dirty="0"/>
                <a:t>vereinfachte, verkleinerte Abbildung der Erdoberfläche</a:t>
              </a:r>
              <a:r>
                <a:rPr lang="de-CH" sz="1700" kern="1200" dirty="0"/>
                <a:t> dar. Damit die Karte lesbar bleibt, muss stark vereinfacht werden.</a:t>
              </a:r>
              <a:endParaRPr lang="en-US" sz="1700" kern="1200" dirty="0"/>
            </a:p>
          </p:txBody>
        </p:sp>
      </p:grpSp>
      <p:pic>
        <p:nvPicPr>
          <p:cNvPr id="30" name="Grafik 29" descr="Kopf mit Zahnrädern">
            <a:extLst>
              <a:ext uri="{FF2B5EF4-FFF2-40B4-BE49-F238E27FC236}">
                <a16:creationId xmlns:a16="http://schemas.microsoft.com/office/drawing/2014/main" id="{A7401E6C-8D6D-40DB-96D1-C814D4068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610" y="1889711"/>
            <a:ext cx="612000" cy="612000"/>
          </a:xfrm>
          <a:prstGeom prst="rect">
            <a:avLst/>
          </a:prstGeom>
        </p:spPr>
      </p:pic>
      <p:pic>
        <p:nvPicPr>
          <p:cNvPr id="32" name="Grafik 31" descr="Hubschrauber">
            <a:extLst>
              <a:ext uri="{FF2B5EF4-FFF2-40B4-BE49-F238E27FC236}">
                <a16:creationId xmlns:a16="http://schemas.microsoft.com/office/drawing/2014/main" id="{F32072B3-11C0-4668-9579-A0C4D50C1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3779" y="2670321"/>
            <a:ext cx="720000" cy="720000"/>
          </a:xfrm>
          <a:prstGeom prst="rect">
            <a:avLst/>
          </a:prstGeom>
        </p:spPr>
      </p:pic>
      <p:pic>
        <p:nvPicPr>
          <p:cNvPr id="34" name="Grafik 33" descr="Tisch">
            <a:extLst>
              <a:ext uri="{FF2B5EF4-FFF2-40B4-BE49-F238E27FC236}">
                <a16:creationId xmlns:a16="http://schemas.microsoft.com/office/drawing/2014/main" id="{88AE58B7-0347-4AF4-AA38-EBB4C51078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779" y="3524136"/>
            <a:ext cx="612000" cy="612000"/>
          </a:xfrm>
          <a:prstGeom prst="rect">
            <a:avLst/>
          </a:prstGeom>
        </p:spPr>
      </p:pic>
      <p:pic>
        <p:nvPicPr>
          <p:cNvPr id="36" name="Grafik 35" descr="Globus">
            <a:extLst>
              <a:ext uri="{FF2B5EF4-FFF2-40B4-BE49-F238E27FC236}">
                <a16:creationId xmlns:a16="http://schemas.microsoft.com/office/drawing/2014/main" id="{A9537981-7207-48CB-9502-DF0BDEC9CF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7779" y="4371018"/>
            <a:ext cx="612000" cy="612000"/>
          </a:xfrm>
          <a:prstGeom prst="rect">
            <a:avLst/>
          </a:prstGeom>
        </p:spPr>
      </p:pic>
      <p:sp>
        <p:nvSpPr>
          <p:cNvPr id="37" name="Titel 1">
            <a:extLst>
              <a:ext uri="{FF2B5EF4-FFF2-40B4-BE49-F238E27FC236}">
                <a16:creationId xmlns:a16="http://schemas.microsoft.com/office/drawing/2014/main" id="{DF2E1A3C-9E70-4456-BF1F-12638BF5CC89}"/>
              </a:ext>
            </a:extLst>
          </p:cNvPr>
          <p:cNvSpPr txBox="1">
            <a:spLocks/>
          </p:cNvSpPr>
          <p:nvPr/>
        </p:nvSpPr>
        <p:spPr>
          <a:xfrm>
            <a:off x="615175" y="296158"/>
            <a:ext cx="7719381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>
                <a:solidFill>
                  <a:srgbClr val="0070C0"/>
                </a:solidFill>
              </a:rPr>
              <a:t>Tipps und Tricks zum Kartengebrauch</a:t>
            </a:r>
            <a:endParaRPr lang="de-CH" sz="3200" dirty="0">
              <a:solidFill>
                <a:srgbClr val="0070C0"/>
              </a:solidFill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F7A49827-5156-4B90-8CB2-BA8FE21CC300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40" y="546410"/>
            <a:ext cx="2782160" cy="449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8" presetClass="emph" presetSubtype="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00"/>
                            </p:stCondLst>
                            <p:childTnLst>
                              <p:par>
                                <p:cTn id="12" presetID="8" presetClass="emph" presetSubtype="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900"/>
                            </p:stCondLst>
                            <p:childTnLst>
                              <p:par>
                                <p:cTn id="15" presetID="8" presetClass="emph" presetSubtype="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900"/>
                            </p:stCondLst>
                            <p:childTnLst>
                              <p:par>
                                <p:cTn id="18" presetID="8" presetClass="emph" presetSubtype="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486DB0-8003-4DF8-AF91-B63372D4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76" y="5474128"/>
            <a:ext cx="7719381" cy="1096331"/>
          </a:xfrm>
        </p:spPr>
        <p:txBody>
          <a:bodyPr>
            <a:normAutofit/>
          </a:bodyPr>
          <a:lstStyle/>
          <a:p>
            <a:r>
              <a:rPr lang="de-CH" b="1" dirty="0"/>
              <a:t>Signaturen</a:t>
            </a:r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Titel 1">
            <a:extLst>
              <a:ext uri="{FF2B5EF4-FFF2-40B4-BE49-F238E27FC236}">
                <a16:creationId xmlns:a16="http://schemas.microsoft.com/office/drawing/2014/main" id="{DF2E1A3C-9E70-4456-BF1F-12638BF5CC89}"/>
              </a:ext>
            </a:extLst>
          </p:cNvPr>
          <p:cNvSpPr txBox="1">
            <a:spLocks/>
          </p:cNvSpPr>
          <p:nvPr/>
        </p:nvSpPr>
        <p:spPr>
          <a:xfrm>
            <a:off x="615175" y="296158"/>
            <a:ext cx="7719381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>
                <a:solidFill>
                  <a:srgbClr val="0070C0"/>
                </a:solidFill>
              </a:rPr>
              <a:t>Tipps und Tricks zum Kartengebrauch</a:t>
            </a:r>
            <a:endParaRPr lang="de-CH" sz="3200" dirty="0">
              <a:solidFill>
                <a:srgbClr val="0070C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9211F8-4359-471F-B1E9-F29AF1E282CC}"/>
              </a:ext>
            </a:extLst>
          </p:cNvPr>
          <p:cNvSpPr txBox="1"/>
          <p:nvPr/>
        </p:nvSpPr>
        <p:spPr>
          <a:xfrm>
            <a:off x="1219665" y="2077077"/>
            <a:ext cx="28751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Bei der Orientierung auf einer Karte helfen die sogenannten </a:t>
            </a:r>
            <a:r>
              <a:rPr lang="de-CH" sz="2000" b="1" dirty="0"/>
              <a:t>Signaturen</a:t>
            </a:r>
            <a:r>
              <a:rPr lang="de-CH" sz="2000" dirty="0"/>
              <a:t>. </a:t>
            </a:r>
          </a:p>
          <a:p>
            <a:endParaRPr lang="de-CH" sz="2000" dirty="0"/>
          </a:p>
          <a:p>
            <a:r>
              <a:rPr lang="de-CH" sz="2000" dirty="0"/>
              <a:t>Es gibt </a:t>
            </a:r>
            <a:r>
              <a:rPr lang="de-CH" sz="2000" b="1" dirty="0"/>
              <a:t>4</a:t>
            </a:r>
            <a:r>
              <a:rPr lang="de-CH" sz="2000" dirty="0"/>
              <a:t> </a:t>
            </a:r>
            <a:r>
              <a:rPr lang="de-CH" sz="2000" b="1" dirty="0"/>
              <a:t>Elementgruppen</a:t>
            </a:r>
            <a:r>
              <a:rPr lang="de-CH" sz="2000" dirty="0"/>
              <a:t> von Kartensignaturen:</a:t>
            </a:r>
          </a:p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DE688A-CD87-4820-8339-FA401425D5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1039" y="1187644"/>
            <a:ext cx="6757312" cy="3752346"/>
          </a:xfrm>
          <a:prstGeom prst="rect">
            <a:avLst/>
          </a:prstGeom>
        </p:spPr>
      </p:pic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E9D29786-C92C-47EA-A2D8-A5F29A453DB3}"/>
              </a:ext>
            </a:extLst>
          </p:cNvPr>
          <p:cNvSpPr/>
          <p:nvPr/>
        </p:nvSpPr>
        <p:spPr>
          <a:xfrm rot="3167166" flipH="1">
            <a:off x="6611743" y="978324"/>
            <a:ext cx="88764" cy="2197507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4203D767-5455-4811-BFDA-8EB71B88B28C}"/>
              </a:ext>
            </a:extLst>
          </p:cNvPr>
          <p:cNvSpPr/>
          <p:nvPr/>
        </p:nvSpPr>
        <p:spPr>
          <a:xfrm rot="4763639" flipH="1">
            <a:off x="6973001" y="1846258"/>
            <a:ext cx="82231" cy="1046891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Pfeil: nach unten 26">
            <a:extLst>
              <a:ext uri="{FF2B5EF4-FFF2-40B4-BE49-F238E27FC236}">
                <a16:creationId xmlns:a16="http://schemas.microsoft.com/office/drawing/2014/main" id="{5B4963DB-C0B0-402D-B7F8-52F01344AA1C}"/>
              </a:ext>
            </a:extLst>
          </p:cNvPr>
          <p:cNvSpPr/>
          <p:nvPr/>
        </p:nvSpPr>
        <p:spPr>
          <a:xfrm rot="3167166" flipH="1">
            <a:off x="6577756" y="2824452"/>
            <a:ext cx="88764" cy="2197507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Pfeil: nach unten 27">
            <a:extLst>
              <a:ext uri="{FF2B5EF4-FFF2-40B4-BE49-F238E27FC236}">
                <a16:creationId xmlns:a16="http://schemas.microsoft.com/office/drawing/2014/main" id="{06872321-5EB6-47C1-8C13-7799119048E2}"/>
              </a:ext>
            </a:extLst>
          </p:cNvPr>
          <p:cNvSpPr/>
          <p:nvPr/>
        </p:nvSpPr>
        <p:spPr>
          <a:xfrm rot="5400000" flipH="1">
            <a:off x="6744000" y="3370424"/>
            <a:ext cx="108000" cy="14040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17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BAE5627-B8CD-4EFF-9C04-11E42F789664}"/>
              </a:ext>
            </a:extLst>
          </p:cNvPr>
          <p:cNvSpPr txBox="1">
            <a:spLocks/>
          </p:cNvSpPr>
          <p:nvPr/>
        </p:nvSpPr>
        <p:spPr>
          <a:xfrm>
            <a:off x="615175" y="5554181"/>
            <a:ext cx="5693783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dirty="0" err="1">
                <a:solidFill>
                  <a:srgbClr val="303030"/>
                </a:solidFill>
              </a:rPr>
              <a:t>Kartenmassstab</a:t>
            </a:r>
            <a:endParaRPr lang="en-US" sz="3400" dirty="0">
              <a:solidFill>
                <a:srgbClr val="303030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B94E99-E640-4968-97E4-FEE319F2C238}"/>
              </a:ext>
            </a:extLst>
          </p:cNvPr>
          <p:cNvSpPr txBox="1">
            <a:spLocks/>
          </p:cNvSpPr>
          <p:nvPr/>
        </p:nvSpPr>
        <p:spPr>
          <a:xfrm>
            <a:off x="615175" y="296158"/>
            <a:ext cx="5480825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>
                <a:solidFill>
                  <a:srgbClr val="0070C0"/>
                </a:solidFill>
              </a:rPr>
              <a:t>Tipps und Tricks zum Kartengebrauch</a:t>
            </a:r>
            <a:endParaRPr lang="de-CH" sz="3200" dirty="0">
              <a:solidFill>
                <a:srgbClr val="0070C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CACE253-1796-44F1-9D69-F84D5F63BF95}"/>
              </a:ext>
            </a:extLst>
          </p:cNvPr>
          <p:cNvSpPr txBox="1"/>
          <p:nvPr/>
        </p:nvSpPr>
        <p:spPr>
          <a:xfrm>
            <a:off x="615175" y="1688647"/>
            <a:ext cx="4681653" cy="911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CH" sz="2000" dirty="0"/>
              <a:t>Der </a:t>
            </a:r>
            <a:r>
              <a:rPr lang="de-CH" sz="2000" b="1" dirty="0"/>
              <a:t>Kartenmassstab </a:t>
            </a:r>
            <a:r>
              <a:rPr lang="de-CH" sz="2000" dirty="0"/>
              <a:t>gibt das </a:t>
            </a:r>
            <a:r>
              <a:rPr lang="de-CH" sz="2000" b="1" dirty="0"/>
              <a:t>Verhältnis</a:t>
            </a:r>
            <a:r>
              <a:rPr lang="de-CH" sz="2000" dirty="0"/>
              <a:t> zwischen einer Strecke auf der Karte und derselben Strecke in der Natur an.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EB244A-5D13-484D-89F5-69FDC8D62C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8217" y="490654"/>
            <a:ext cx="5229091" cy="47947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1D83CBD-53E8-4D9E-8624-E4E860C7EB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383" y="3118051"/>
            <a:ext cx="4167128" cy="1602741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6E9B9E-13D8-4ED2-9BCB-E8BD9EA8DE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6" r="27770"/>
          <a:stretch/>
        </p:blipFill>
        <p:spPr>
          <a:xfrm rot="20255068">
            <a:off x="4828736" y="2524633"/>
            <a:ext cx="1261837" cy="18754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502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BAE5627-B8CD-4EFF-9C04-11E42F789664}"/>
              </a:ext>
            </a:extLst>
          </p:cNvPr>
          <p:cNvSpPr txBox="1">
            <a:spLocks/>
          </p:cNvSpPr>
          <p:nvPr/>
        </p:nvSpPr>
        <p:spPr>
          <a:xfrm>
            <a:off x="615175" y="5554181"/>
            <a:ext cx="5693783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dirty="0">
                <a:solidFill>
                  <a:srgbClr val="303030"/>
                </a:solidFill>
              </a:rPr>
              <a:t>Höhenkurven</a:t>
            </a:r>
            <a:endParaRPr lang="en-US" sz="3400" kern="1200" dirty="0">
              <a:solidFill>
                <a:srgbClr val="30303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70BF0D-E2DC-4B6F-9B98-89831D9E73BA}"/>
              </a:ext>
            </a:extLst>
          </p:cNvPr>
          <p:cNvSpPr txBox="1"/>
          <p:nvPr/>
        </p:nvSpPr>
        <p:spPr>
          <a:xfrm>
            <a:off x="8334556" y="1118747"/>
            <a:ext cx="3374224" cy="4020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z="2000" dirty="0"/>
              <a:t>Höhenkurven verbinden</a:t>
            </a:r>
            <a:r>
              <a:rPr lang="de-CH" sz="2000" b="1" dirty="0"/>
              <a:t> Punkte gleicher Höhe.</a:t>
            </a:r>
            <a:r>
              <a:rPr lang="de-CH" sz="2000" dirty="0"/>
              <a:t> Dank ihnen können Geländeformen wie Hügel und Täler dargestellt werden.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B94E99-E640-4968-97E4-FEE319F2C238}"/>
              </a:ext>
            </a:extLst>
          </p:cNvPr>
          <p:cNvSpPr txBox="1">
            <a:spLocks/>
          </p:cNvSpPr>
          <p:nvPr/>
        </p:nvSpPr>
        <p:spPr>
          <a:xfrm>
            <a:off x="615175" y="296158"/>
            <a:ext cx="7719381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>
                <a:solidFill>
                  <a:srgbClr val="0070C0"/>
                </a:solidFill>
              </a:rPr>
              <a:t>Tipps und Tricks zum Kartengebrauch</a:t>
            </a:r>
            <a:endParaRPr lang="de-CH" sz="3200" dirty="0">
              <a:solidFill>
                <a:srgbClr val="0070C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89A501B-9CD2-42F7-9DD8-04656BB8EB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220" y="1321761"/>
            <a:ext cx="7032702" cy="342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BAE5627-B8CD-4EFF-9C04-11E42F789664}"/>
              </a:ext>
            </a:extLst>
          </p:cNvPr>
          <p:cNvSpPr txBox="1">
            <a:spLocks/>
          </p:cNvSpPr>
          <p:nvPr/>
        </p:nvSpPr>
        <p:spPr>
          <a:xfrm>
            <a:off x="615175" y="5554181"/>
            <a:ext cx="5693783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dirty="0">
                <a:solidFill>
                  <a:srgbClr val="303030"/>
                </a:solidFill>
              </a:rPr>
              <a:t>Höhenkurven</a:t>
            </a:r>
            <a:endParaRPr lang="en-US" sz="3400" kern="1200" dirty="0">
              <a:solidFill>
                <a:srgbClr val="30303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70BF0D-E2DC-4B6F-9B98-89831D9E73BA}"/>
              </a:ext>
            </a:extLst>
          </p:cNvPr>
          <p:cNvSpPr txBox="1"/>
          <p:nvPr/>
        </p:nvSpPr>
        <p:spPr>
          <a:xfrm>
            <a:off x="7346605" y="1015999"/>
            <a:ext cx="4507144" cy="4239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000" dirty="0"/>
              <a:t>Durch den </a:t>
            </a:r>
            <a:r>
              <a:rPr lang="de-DE" sz="2000" b="1" dirty="0"/>
              <a:t>Verlauf und Abstand </a:t>
            </a:r>
            <a:r>
              <a:rPr lang="de-DE" sz="2000" dirty="0"/>
              <a:t>der Höhenkurven lassen sich Geländeformen wie z. B. 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Bergrücken [1],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Täler [2] oder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Mulden [3] erkennen.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Je weiter die Höhenkurven auseinander-liegen, desto flacher ist das Gelände. [4]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Je näher die Höhenkurven beieinander-liegen, desto steiler ist das Gelände. [5]</a:t>
            </a:r>
            <a:endParaRPr lang="de-CH" sz="20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B94E99-E640-4968-97E4-FEE319F2C238}"/>
              </a:ext>
            </a:extLst>
          </p:cNvPr>
          <p:cNvSpPr txBox="1">
            <a:spLocks/>
          </p:cNvSpPr>
          <p:nvPr/>
        </p:nvSpPr>
        <p:spPr>
          <a:xfrm>
            <a:off x="615175" y="296158"/>
            <a:ext cx="7719381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>
                <a:solidFill>
                  <a:srgbClr val="0070C0"/>
                </a:solidFill>
              </a:rPr>
              <a:t>Tipps und Tricks zum Kartengebrauch</a:t>
            </a:r>
            <a:endParaRPr lang="de-CH" sz="3200" dirty="0">
              <a:solidFill>
                <a:srgbClr val="0070C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53FB2F-C55E-420D-97AF-68E7F217C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703"/>
          <a:stretch/>
        </p:blipFill>
        <p:spPr>
          <a:xfrm>
            <a:off x="713678" y="1214819"/>
            <a:ext cx="6322742" cy="39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BAE5627-B8CD-4EFF-9C04-11E42F789664}"/>
              </a:ext>
            </a:extLst>
          </p:cNvPr>
          <p:cNvSpPr txBox="1">
            <a:spLocks/>
          </p:cNvSpPr>
          <p:nvPr/>
        </p:nvSpPr>
        <p:spPr>
          <a:xfrm>
            <a:off x="615175" y="5554181"/>
            <a:ext cx="5693783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dirty="0" err="1">
                <a:solidFill>
                  <a:srgbClr val="303030"/>
                </a:solidFill>
              </a:rPr>
              <a:t>Beschriftungssystem</a:t>
            </a:r>
            <a:endParaRPr lang="en-US" sz="3400" b="1" dirty="0">
              <a:solidFill>
                <a:srgbClr val="30303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70BF0D-E2DC-4B6F-9B98-89831D9E73BA}"/>
              </a:ext>
            </a:extLst>
          </p:cNvPr>
          <p:cNvSpPr txBox="1"/>
          <p:nvPr/>
        </p:nvSpPr>
        <p:spPr>
          <a:xfrm>
            <a:off x="615175" y="1222493"/>
            <a:ext cx="5194498" cy="4020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z="2000" dirty="0"/>
              <a:t>Die Beschriftung in Karten ermöglicht das rasche und </a:t>
            </a:r>
            <a:r>
              <a:rPr lang="de-CH" sz="2000" b="1" dirty="0"/>
              <a:t>eindeutige Auffinden </a:t>
            </a:r>
            <a:r>
              <a:rPr lang="de-CH" sz="2000" dirty="0"/>
              <a:t>von Orten und Objekten.</a:t>
            </a:r>
          </a:p>
          <a:p>
            <a:endParaRPr lang="de-CH" sz="2000" dirty="0"/>
          </a:p>
          <a:p>
            <a:r>
              <a:rPr lang="de-CH" sz="2000" dirty="0"/>
              <a:t>Je nach Art und Bedeutung des bezeichneten Objekts wird eine bestimmte </a:t>
            </a:r>
            <a:r>
              <a:rPr lang="de-CH" sz="2000" b="1" dirty="0"/>
              <a:t>Schriftart und Schriftgrösse </a:t>
            </a:r>
            <a:r>
              <a:rPr lang="de-CH" sz="2000" dirty="0"/>
              <a:t>verwendet.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B94E99-E640-4968-97E4-FEE319F2C238}"/>
              </a:ext>
            </a:extLst>
          </p:cNvPr>
          <p:cNvSpPr txBox="1">
            <a:spLocks/>
          </p:cNvSpPr>
          <p:nvPr/>
        </p:nvSpPr>
        <p:spPr>
          <a:xfrm>
            <a:off x="615175" y="296158"/>
            <a:ext cx="7719381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>
                <a:solidFill>
                  <a:srgbClr val="0070C0"/>
                </a:solidFill>
              </a:rPr>
              <a:t>Tipps und Tricks zum Kartengebrauch</a:t>
            </a:r>
            <a:endParaRPr lang="de-CH" sz="3200" dirty="0">
              <a:solidFill>
                <a:srgbClr val="0070C0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0DC7346-B97C-445E-914F-125241E72808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7230"/>
          <a:stretch/>
        </p:blipFill>
        <p:spPr>
          <a:xfrm>
            <a:off x="7460166" y="635620"/>
            <a:ext cx="4810994" cy="238636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5EE13FA-B532-44CD-972E-436FAB32D18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2913" y="3021980"/>
            <a:ext cx="4615543" cy="181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BAE5627-B8CD-4EFF-9C04-11E42F789664}"/>
              </a:ext>
            </a:extLst>
          </p:cNvPr>
          <p:cNvSpPr txBox="1">
            <a:spLocks/>
          </p:cNvSpPr>
          <p:nvPr/>
        </p:nvSpPr>
        <p:spPr>
          <a:xfrm>
            <a:off x="615175" y="5554181"/>
            <a:ext cx="5693783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/>
              <a:t>Koordinaten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70BF0D-E2DC-4B6F-9B98-89831D9E73BA}"/>
              </a:ext>
            </a:extLst>
          </p:cNvPr>
          <p:cNvSpPr txBox="1"/>
          <p:nvPr/>
        </p:nvSpPr>
        <p:spPr>
          <a:xfrm>
            <a:off x="615174" y="1353125"/>
            <a:ext cx="5611455" cy="4020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CH" sz="2000" dirty="0"/>
              <a:t>Mit Koordinaten kann </a:t>
            </a:r>
            <a:r>
              <a:rPr lang="de-CH" sz="2000" b="1" dirty="0"/>
              <a:t>jeder Punkt in der Schweiz</a:t>
            </a:r>
            <a:r>
              <a:rPr lang="de-CH" sz="2000" dirty="0"/>
              <a:t> exakt angegeben werden.</a:t>
            </a:r>
          </a:p>
          <a:p>
            <a:r>
              <a:rPr lang="de-CH" sz="2000" dirty="0"/>
              <a:t> </a:t>
            </a:r>
          </a:p>
          <a:p>
            <a:r>
              <a:rPr lang="de-CH" sz="2000" dirty="0">
                <a:solidFill>
                  <a:srgbClr val="0070C0"/>
                </a:solidFill>
              </a:rPr>
              <a:t>Ausgangspunkt für das Schweizerische Koordinaten-System ist </a:t>
            </a:r>
            <a:r>
              <a:rPr lang="de-CH" sz="2000" b="1" dirty="0">
                <a:solidFill>
                  <a:srgbClr val="0070C0"/>
                </a:solidFill>
              </a:rPr>
              <a:t>Bern</a:t>
            </a:r>
            <a:r>
              <a:rPr lang="de-CH" sz="2000" dirty="0">
                <a:solidFill>
                  <a:srgbClr val="0070C0"/>
                </a:solidFill>
              </a:rPr>
              <a:t> mit den Koordinaten: </a:t>
            </a:r>
          </a:p>
          <a:p>
            <a:endParaRPr lang="de-CH" sz="2000" dirty="0"/>
          </a:p>
          <a:p>
            <a:pPr algn="ctr"/>
            <a:r>
              <a:rPr lang="de-CH" sz="2000" b="1" dirty="0">
                <a:solidFill>
                  <a:srgbClr val="FF0000"/>
                </a:solidFill>
              </a:rPr>
              <a:t>2 600 000 / 1 200 000 </a:t>
            </a:r>
          </a:p>
          <a:p>
            <a:pPr algn="ctr"/>
            <a:r>
              <a:rPr lang="de-CH" sz="1600" dirty="0"/>
              <a:t>(1. Zahl: Lage in west-östlicher Richtung, 2. Zahl: Lage in süd-nördlicher Richtung).</a:t>
            </a:r>
          </a:p>
          <a:p>
            <a:endParaRPr lang="de-CH" sz="2000" dirty="0"/>
          </a:p>
          <a:p>
            <a:r>
              <a:rPr lang="de-CH" sz="2000" dirty="0"/>
              <a:t>Die Zahlen sind </a:t>
            </a:r>
            <a:r>
              <a:rPr lang="de-CH" sz="2000" b="1" dirty="0"/>
              <a:t>Meterangaben</a:t>
            </a:r>
            <a:r>
              <a:rPr lang="de-CH" sz="2000" dirty="0"/>
              <a:t> und können darum auch zum Messen verwendet werden.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B94E99-E640-4968-97E4-FEE319F2C238}"/>
              </a:ext>
            </a:extLst>
          </p:cNvPr>
          <p:cNvSpPr txBox="1">
            <a:spLocks/>
          </p:cNvSpPr>
          <p:nvPr/>
        </p:nvSpPr>
        <p:spPr>
          <a:xfrm>
            <a:off x="615175" y="296158"/>
            <a:ext cx="7719381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>
                <a:solidFill>
                  <a:srgbClr val="0070C0"/>
                </a:solidFill>
              </a:rPr>
              <a:t>Tipps und Tricks zum Kartengebrauch</a:t>
            </a:r>
            <a:endParaRPr lang="de-CH" sz="3200" dirty="0">
              <a:solidFill>
                <a:srgbClr val="0070C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157AE2D-A30B-4340-8E29-897A023100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2577" y="544301"/>
            <a:ext cx="4340076" cy="347296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7B7176-0283-4C76-8097-A1E242AB1FA3}"/>
              </a:ext>
            </a:extLst>
          </p:cNvPr>
          <p:cNvSpPr txBox="1"/>
          <p:nvPr/>
        </p:nvSpPr>
        <p:spPr>
          <a:xfrm>
            <a:off x="7449042" y="4111348"/>
            <a:ext cx="45813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50" dirty="0"/>
              <a:t>Ausgangspunkt einer Koordinaten-Bestimmung ist der </a:t>
            </a:r>
            <a:r>
              <a:rPr lang="de-DE" sz="1550" b="1" dirty="0"/>
              <a:t>Schnittpunkt</a:t>
            </a:r>
            <a:r>
              <a:rPr lang="de-DE" sz="1550" dirty="0"/>
              <a:t> zweier Koordinatenlinien unten links. </a:t>
            </a:r>
          </a:p>
          <a:p>
            <a:r>
              <a:rPr lang="de-DE" sz="1550" dirty="0"/>
              <a:t>Von dort aus </a:t>
            </a:r>
            <a:r>
              <a:rPr lang="de-DE" sz="1550" b="1" dirty="0"/>
              <a:t>misst oder schätzt </a:t>
            </a:r>
            <a:r>
              <a:rPr lang="de-DE" sz="1550" dirty="0"/>
              <a:t>man die Meteranteile gegen Osten und gegen Norden.</a:t>
            </a:r>
            <a:endParaRPr lang="de-CH" sz="1550" dirty="0"/>
          </a:p>
        </p:txBody>
      </p:sp>
    </p:spTree>
    <p:extLst>
      <p:ext uri="{BB962C8B-B14F-4D97-AF65-F5344CB8AC3E}">
        <p14:creationId xmlns:p14="http://schemas.microsoft.com/office/powerpoint/2010/main" val="41341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3E73A1-DCCA-4BDD-BD8E-BF234EF5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Orientierung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Gelände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DDB60763-CE0F-42D0-B346-DDC4F2A8CC64}"/>
              </a:ext>
            </a:extLst>
          </p:cNvPr>
          <p:cNvSpPr/>
          <p:nvPr/>
        </p:nvSpPr>
        <p:spPr>
          <a:xfrm>
            <a:off x="838200" y="231785"/>
            <a:ext cx="8412480" cy="1078953"/>
          </a:xfrm>
          <a:custGeom>
            <a:avLst/>
            <a:gdLst>
              <a:gd name="connsiteX0" fmla="*/ 0 w 8412480"/>
              <a:gd name="connsiteY0" fmla="*/ 107895 h 1078953"/>
              <a:gd name="connsiteX1" fmla="*/ 107895 w 8412480"/>
              <a:gd name="connsiteY1" fmla="*/ 0 h 1078953"/>
              <a:gd name="connsiteX2" fmla="*/ 8304585 w 8412480"/>
              <a:gd name="connsiteY2" fmla="*/ 0 h 1078953"/>
              <a:gd name="connsiteX3" fmla="*/ 8412480 w 8412480"/>
              <a:gd name="connsiteY3" fmla="*/ 107895 h 1078953"/>
              <a:gd name="connsiteX4" fmla="*/ 8412480 w 8412480"/>
              <a:gd name="connsiteY4" fmla="*/ 971058 h 1078953"/>
              <a:gd name="connsiteX5" fmla="*/ 8304585 w 8412480"/>
              <a:gd name="connsiteY5" fmla="*/ 1078953 h 1078953"/>
              <a:gd name="connsiteX6" fmla="*/ 107895 w 8412480"/>
              <a:gd name="connsiteY6" fmla="*/ 1078953 h 1078953"/>
              <a:gd name="connsiteX7" fmla="*/ 0 w 8412480"/>
              <a:gd name="connsiteY7" fmla="*/ 971058 h 1078953"/>
              <a:gd name="connsiteX8" fmla="*/ 0 w 8412480"/>
              <a:gd name="connsiteY8" fmla="*/ 107895 h 107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12480" h="1078953">
                <a:moveTo>
                  <a:pt x="0" y="107895"/>
                </a:moveTo>
                <a:cubicBezTo>
                  <a:pt x="0" y="48306"/>
                  <a:pt x="48306" y="0"/>
                  <a:pt x="107895" y="0"/>
                </a:cubicBezTo>
                <a:lnTo>
                  <a:pt x="8304585" y="0"/>
                </a:lnTo>
                <a:cubicBezTo>
                  <a:pt x="8364174" y="0"/>
                  <a:pt x="8412480" y="48306"/>
                  <a:pt x="8412480" y="107895"/>
                </a:cubicBezTo>
                <a:lnTo>
                  <a:pt x="8412480" y="971058"/>
                </a:lnTo>
                <a:cubicBezTo>
                  <a:pt x="8412480" y="1030647"/>
                  <a:pt x="8364174" y="1078953"/>
                  <a:pt x="8304585" y="1078953"/>
                </a:cubicBezTo>
                <a:lnTo>
                  <a:pt x="107895" y="1078953"/>
                </a:lnTo>
                <a:cubicBezTo>
                  <a:pt x="48306" y="1078953"/>
                  <a:pt x="0" y="1030647"/>
                  <a:pt x="0" y="971058"/>
                </a:cubicBezTo>
                <a:lnTo>
                  <a:pt x="0" y="10789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701" tIns="69701" rIns="1261946" bIns="69701" numCol="1" spcCol="1270" anchor="ctr" anchorCtr="0">
            <a:noAutofit/>
          </a:bodyPr>
          <a:lstStyle/>
          <a:p>
            <a:pPr marL="0" lvl="0" indent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endParaRPr lang="en-US" sz="1000" kern="1200" dirty="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916AE6FA-96D3-4CE3-9F54-95EC6965929E}"/>
              </a:ext>
            </a:extLst>
          </p:cNvPr>
          <p:cNvSpPr/>
          <p:nvPr/>
        </p:nvSpPr>
        <p:spPr>
          <a:xfrm>
            <a:off x="1542745" y="1525386"/>
            <a:ext cx="8412480" cy="1078953"/>
          </a:xfrm>
          <a:custGeom>
            <a:avLst/>
            <a:gdLst>
              <a:gd name="connsiteX0" fmla="*/ 0 w 8412480"/>
              <a:gd name="connsiteY0" fmla="*/ 107895 h 1078953"/>
              <a:gd name="connsiteX1" fmla="*/ 107895 w 8412480"/>
              <a:gd name="connsiteY1" fmla="*/ 0 h 1078953"/>
              <a:gd name="connsiteX2" fmla="*/ 8304585 w 8412480"/>
              <a:gd name="connsiteY2" fmla="*/ 0 h 1078953"/>
              <a:gd name="connsiteX3" fmla="*/ 8412480 w 8412480"/>
              <a:gd name="connsiteY3" fmla="*/ 107895 h 1078953"/>
              <a:gd name="connsiteX4" fmla="*/ 8412480 w 8412480"/>
              <a:gd name="connsiteY4" fmla="*/ 971058 h 1078953"/>
              <a:gd name="connsiteX5" fmla="*/ 8304585 w 8412480"/>
              <a:gd name="connsiteY5" fmla="*/ 1078953 h 1078953"/>
              <a:gd name="connsiteX6" fmla="*/ 107895 w 8412480"/>
              <a:gd name="connsiteY6" fmla="*/ 1078953 h 1078953"/>
              <a:gd name="connsiteX7" fmla="*/ 0 w 8412480"/>
              <a:gd name="connsiteY7" fmla="*/ 971058 h 1078953"/>
              <a:gd name="connsiteX8" fmla="*/ 0 w 8412480"/>
              <a:gd name="connsiteY8" fmla="*/ 107895 h 107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12480" h="1078953">
                <a:moveTo>
                  <a:pt x="0" y="107895"/>
                </a:moveTo>
                <a:cubicBezTo>
                  <a:pt x="0" y="48306"/>
                  <a:pt x="48306" y="0"/>
                  <a:pt x="107895" y="0"/>
                </a:cubicBezTo>
                <a:lnTo>
                  <a:pt x="8304585" y="0"/>
                </a:lnTo>
                <a:cubicBezTo>
                  <a:pt x="8364174" y="0"/>
                  <a:pt x="8412480" y="48306"/>
                  <a:pt x="8412480" y="107895"/>
                </a:cubicBezTo>
                <a:lnTo>
                  <a:pt x="8412480" y="971058"/>
                </a:lnTo>
                <a:cubicBezTo>
                  <a:pt x="8412480" y="1030647"/>
                  <a:pt x="8364174" y="1078953"/>
                  <a:pt x="8304585" y="1078953"/>
                </a:cubicBezTo>
                <a:lnTo>
                  <a:pt x="107895" y="1078953"/>
                </a:lnTo>
                <a:cubicBezTo>
                  <a:pt x="48306" y="1078953"/>
                  <a:pt x="0" y="1030647"/>
                  <a:pt x="0" y="971058"/>
                </a:cubicBezTo>
                <a:lnTo>
                  <a:pt x="0" y="10789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252848"/>
              <a:satOff val="-5806"/>
              <a:lumOff val="-3922"/>
              <a:alphaOff val="0"/>
            </a:schemeClr>
          </a:fillRef>
          <a:effectRef idx="0">
            <a:schemeClr val="accent5">
              <a:hueOff val="-2252848"/>
              <a:satOff val="-5806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281" tIns="138281" rIns="1544147" bIns="138281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endParaRPr lang="en-US" sz="2800" kern="1200" dirty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9FC16909-2B25-4B97-8041-2CD10466577C}"/>
              </a:ext>
            </a:extLst>
          </p:cNvPr>
          <p:cNvSpPr/>
          <p:nvPr/>
        </p:nvSpPr>
        <p:spPr>
          <a:xfrm>
            <a:off x="2236774" y="2782040"/>
            <a:ext cx="8412480" cy="1078953"/>
          </a:xfrm>
          <a:custGeom>
            <a:avLst/>
            <a:gdLst>
              <a:gd name="connsiteX0" fmla="*/ 0 w 8412480"/>
              <a:gd name="connsiteY0" fmla="*/ 107895 h 1078953"/>
              <a:gd name="connsiteX1" fmla="*/ 107895 w 8412480"/>
              <a:gd name="connsiteY1" fmla="*/ 0 h 1078953"/>
              <a:gd name="connsiteX2" fmla="*/ 8304585 w 8412480"/>
              <a:gd name="connsiteY2" fmla="*/ 0 h 1078953"/>
              <a:gd name="connsiteX3" fmla="*/ 8412480 w 8412480"/>
              <a:gd name="connsiteY3" fmla="*/ 107895 h 1078953"/>
              <a:gd name="connsiteX4" fmla="*/ 8412480 w 8412480"/>
              <a:gd name="connsiteY4" fmla="*/ 971058 h 1078953"/>
              <a:gd name="connsiteX5" fmla="*/ 8304585 w 8412480"/>
              <a:gd name="connsiteY5" fmla="*/ 1078953 h 1078953"/>
              <a:gd name="connsiteX6" fmla="*/ 107895 w 8412480"/>
              <a:gd name="connsiteY6" fmla="*/ 1078953 h 1078953"/>
              <a:gd name="connsiteX7" fmla="*/ 0 w 8412480"/>
              <a:gd name="connsiteY7" fmla="*/ 971058 h 1078953"/>
              <a:gd name="connsiteX8" fmla="*/ 0 w 8412480"/>
              <a:gd name="connsiteY8" fmla="*/ 107895 h 107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12480" h="1078953">
                <a:moveTo>
                  <a:pt x="0" y="107895"/>
                </a:moveTo>
                <a:cubicBezTo>
                  <a:pt x="0" y="48306"/>
                  <a:pt x="48306" y="0"/>
                  <a:pt x="107895" y="0"/>
                </a:cubicBezTo>
                <a:lnTo>
                  <a:pt x="8304585" y="0"/>
                </a:lnTo>
                <a:cubicBezTo>
                  <a:pt x="8364174" y="0"/>
                  <a:pt x="8412480" y="48306"/>
                  <a:pt x="8412480" y="107895"/>
                </a:cubicBezTo>
                <a:lnTo>
                  <a:pt x="8412480" y="971058"/>
                </a:lnTo>
                <a:cubicBezTo>
                  <a:pt x="8412480" y="1030647"/>
                  <a:pt x="8364174" y="1078953"/>
                  <a:pt x="8304585" y="1078953"/>
                </a:cubicBezTo>
                <a:lnTo>
                  <a:pt x="107895" y="1078953"/>
                </a:lnTo>
                <a:cubicBezTo>
                  <a:pt x="48306" y="1078953"/>
                  <a:pt x="0" y="1030647"/>
                  <a:pt x="0" y="971058"/>
                </a:cubicBezTo>
                <a:lnTo>
                  <a:pt x="0" y="10789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505695"/>
              <a:satOff val="-11613"/>
              <a:lumOff val="-7843"/>
              <a:alphaOff val="0"/>
            </a:schemeClr>
          </a:fillRef>
          <a:effectRef idx="0">
            <a:schemeClr val="accent5">
              <a:hueOff val="-4505695"/>
              <a:satOff val="-11613"/>
              <a:lumOff val="-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281" tIns="138281" rIns="1533631" bIns="138281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endParaRPr lang="en-US" sz="2800" kern="1200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F6F9685C-0FAD-4C3E-9D01-7D0676946CC2}"/>
              </a:ext>
            </a:extLst>
          </p:cNvPr>
          <p:cNvSpPr/>
          <p:nvPr/>
        </p:nvSpPr>
        <p:spPr>
          <a:xfrm>
            <a:off x="2941319" y="4057168"/>
            <a:ext cx="8412480" cy="1078953"/>
          </a:xfrm>
          <a:custGeom>
            <a:avLst/>
            <a:gdLst>
              <a:gd name="connsiteX0" fmla="*/ 0 w 8412480"/>
              <a:gd name="connsiteY0" fmla="*/ 107895 h 1078953"/>
              <a:gd name="connsiteX1" fmla="*/ 107895 w 8412480"/>
              <a:gd name="connsiteY1" fmla="*/ 0 h 1078953"/>
              <a:gd name="connsiteX2" fmla="*/ 8304585 w 8412480"/>
              <a:gd name="connsiteY2" fmla="*/ 0 h 1078953"/>
              <a:gd name="connsiteX3" fmla="*/ 8412480 w 8412480"/>
              <a:gd name="connsiteY3" fmla="*/ 107895 h 1078953"/>
              <a:gd name="connsiteX4" fmla="*/ 8412480 w 8412480"/>
              <a:gd name="connsiteY4" fmla="*/ 971058 h 1078953"/>
              <a:gd name="connsiteX5" fmla="*/ 8304585 w 8412480"/>
              <a:gd name="connsiteY5" fmla="*/ 1078953 h 1078953"/>
              <a:gd name="connsiteX6" fmla="*/ 107895 w 8412480"/>
              <a:gd name="connsiteY6" fmla="*/ 1078953 h 1078953"/>
              <a:gd name="connsiteX7" fmla="*/ 0 w 8412480"/>
              <a:gd name="connsiteY7" fmla="*/ 971058 h 1078953"/>
              <a:gd name="connsiteX8" fmla="*/ 0 w 8412480"/>
              <a:gd name="connsiteY8" fmla="*/ 107895 h 107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12480" h="1078953">
                <a:moveTo>
                  <a:pt x="0" y="107895"/>
                </a:moveTo>
                <a:cubicBezTo>
                  <a:pt x="0" y="48306"/>
                  <a:pt x="48306" y="0"/>
                  <a:pt x="107895" y="0"/>
                </a:cubicBezTo>
                <a:lnTo>
                  <a:pt x="8304585" y="0"/>
                </a:lnTo>
                <a:cubicBezTo>
                  <a:pt x="8364174" y="0"/>
                  <a:pt x="8412480" y="48306"/>
                  <a:pt x="8412480" y="107895"/>
                </a:cubicBezTo>
                <a:lnTo>
                  <a:pt x="8412480" y="971058"/>
                </a:lnTo>
                <a:cubicBezTo>
                  <a:pt x="8412480" y="1030647"/>
                  <a:pt x="8364174" y="1078953"/>
                  <a:pt x="8304585" y="1078953"/>
                </a:cubicBezTo>
                <a:lnTo>
                  <a:pt x="107895" y="1078953"/>
                </a:lnTo>
                <a:cubicBezTo>
                  <a:pt x="48306" y="1078953"/>
                  <a:pt x="0" y="1030647"/>
                  <a:pt x="0" y="971058"/>
                </a:cubicBezTo>
                <a:lnTo>
                  <a:pt x="0" y="10789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281" tIns="138281" rIns="1544147" bIns="138281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endParaRPr lang="en-US" sz="2800" kern="1200" dirty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77FA8EC7-DE50-422F-837D-CB6FF4EF5185}"/>
              </a:ext>
            </a:extLst>
          </p:cNvPr>
          <p:cNvSpPr/>
          <p:nvPr/>
        </p:nvSpPr>
        <p:spPr>
          <a:xfrm>
            <a:off x="8549359" y="1058166"/>
            <a:ext cx="701320" cy="701320"/>
          </a:xfrm>
          <a:custGeom>
            <a:avLst/>
            <a:gdLst>
              <a:gd name="connsiteX0" fmla="*/ 0 w 701320"/>
              <a:gd name="connsiteY0" fmla="*/ 385726 h 701320"/>
              <a:gd name="connsiteX1" fmla="*/ 157797 w 701320"/>
              <a:gd name="connsiteY1" fmla="*/ 385726 h 701320"/>
              <a:gd name="connsiteX2" fmla="*/ 157797 w 701320"/>
              <a:gd name="connsiteY2" fmla="*/ 0 h 701320"/>
              <a:gd name="connsiteX3" fmla="*/ 543523 w 701320"/>
              <a:gd name="connsiteY3" fmla="*/ 0 h 701320"/>
              <a:gd name="connsiteX4" fmla="*/ 543523 w 701320"/>
              <a:gd name="connsiteY4" fmla="*/ 385726 h 701320"/>
              <a:gd name="connsiteX5" fmla="*/ 701320 w 701320"/>
              <a:gd name="connsiteY5" fmla="*/ 385726 h 701320"/>
              <a:gd name="connsiteX6" fmla="*/ 350660 w 701320"/>
              <a:gd name="connsiteY6" fmla="*/ 701320 h 701320"/>
              <a:gd name="connsiteX7" fmla="*/ 0 w 701320"/>
              <a:gd name="connsiteY7" fmla="*/ 385726 h 70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320" h="701320">
                <a:moveTo>
                  <a:pt x="0" y="385726"/>
                </a:moveTo>
                <a:lnTo>
                  <a:pt x="157797" y="385726"/>
                </a:lnTo>
                <a:lnTo>
                  <a:pt x="157797" y="0"/>
                </a:lnTo>
                <a:lnTo>
                  <a:pt x="543523" y="0"/>
                </a:lnTo>
                <a:lnTo>
                  <a:pt x="543523" y="385726"/>
                </a:lnTo>
                <a:lnTo>
                  <a:pt x="701320" y="385726"/>
                </a:lnTo>
                <a:lnTo>
                  <a:pt x="350660" y="701320"/>
                </a:lnTo>
                <a:lnTo>
                  <a:pt x="0" y="385726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7167" tIns="39370" rIns="197167" bIns="212947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90D6EF30-B1DD-49B6-BB62-72A6FD70C8E6}"/>
              </a:ext>
            </a:extLst>
          </p:cNvPr>
          <p:cNvSpPr/>
          <p:nvPr/>
        </p:nvSpPr>
        <p:spPr>
          <a:xfrm>
            <a:off x="9253905" y="2333293"/>
            <a:ext cx="701320" cy="701320"/>
          </a:xfrm>
          <a:custGeom>
            <a:avLst/>
            <a:gdLst>
              <a:gd name="connsiteX0" fmla="*/ 0 w 701320"/>
              <a:gd name="connsiteY0" fmla="*/ 385726 h 701320"/>
              <a:gd name="connsiteX1" fmla="*/ 157797 w 701320"/>
              <a:gd name="connsiteY1" fmla="*/ 385726 h 701320"/>
              <a:gd name="connsiteX2" fmla="*/ 157797 w 701320"/>
              <a:gd name="connsiteY2" fmla="*/ 0 h 701320"/>
              <a:gd name="connsiteX3" fmla="*/ 543523 w 701320"/>
              <a:gd name="connsiteY3" fmla="*/ 0 h 701320"/>
              <a:gd name="connsiteX4" fmla="*/ 543523 w 701320"/>
              <a:gd name="connsiteY4" fmla="*/ 385726 h 701320"/>
              <a:gd name="connsiteX5" fmla="*/ 701320 w 701320"/>
              <a:gd name="connsiteY5" fmla="*/ 385726 h 701320"/>
              <a:gd name="connsiteX6" fmla="*/ 350660 w 701320"/>
              <a:gd name="connsiteY6" fmla="*/ 701320 h 701320"/>
              <a:gd name="connsiteX7" fmla="*/ 0 w 701320"/>
              <a:gd name="connsiteY7" fmla="*/ 385726 h 70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320" h="701320">
                <a:moveTo>
                  <a:pt x="0" y="385726"/>
                </a:moveTo>
                <a:lnTo>
                  <a:pt x="157797" y="385726"/>
                </a:lnTo>
                <a:lnTo>
                  <a:pt x="157797" y="0"/>
                </a:lnTo>
                <a:lnTo>
                  <a:pt x="543523" y="0"/>
                </a:lnTo>
                <a:lnTo>
                  <a:pt x="543523" y="385726"/>
                </a:lnTo>
                <a:lnTo>
                  <a:pt x="701320" y="385726"/>
                </a:lnTo>
                <a:lnTo>
                  <a:pt x="350660" y="701320"/>
                </a:lnTo>
                <a:lnTo>
                  <a:pt x="0" y="385726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fillRef>
          <a:effectRef idx="0"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7167" tIns="39370" rIns="197167" bIns="212947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743D443B-6DAB-4BF8-892F-5D9FDA9949DD}"/>
              </a:ext>
            </a:extLst>
          </p:cNvPr>
          <p:cNvSpPr/>
          <p:nvPr/>
        </p:nvSpPr>
        <p:spPr>
          <a:xfrm>
            <a:off x="9947934" y="3608421"/>
            <a:ext cx="701320" cy="701320"/>
          </a:xfrm>
          <a:custGeom>
            <a:avLst/>
            <a:gdLst>
              <a:gd name="connsiteX0" fmla="*/ 0 w 701320"/>
              <a:gd name="connsiteY0" fmla="*/ 385726 h 701320"/>
              <a:gd name="connsiteX1" fmla="*/ 157797 w 701320"/>
              <a:gd name="connsiteY1" fmla="*/ 385726 h 701320"/>
              <a:gd name="connsiteX2" fmla="*/ 157797 w 701320"/>
              <a:gd name="connsiteY2" fmla="*/ 0 h 701320"/>
              <a:gd name="connsiteX3" fmla="*/ 543523 w 701320"/>
              <a:gd name="connsiteY3" fmla="*/ 0 h 701320"/>
              <a:gd name="connsiteX4" fmla="*/ 543523 w 701320"/>
              <a:gd name="connsiteY4" fmla="*/ 385726 h 701320"/>
              <a:gd name="connsiteX5" fmla="*/ 701320 w 701320"/>
              <a:gd name="connsiteY5" fmla="*/ 385726 h 701320"/>
              <a:gd name="connsiteX6" fmla="*/ 350660 w 701320"/>
              <a:gd name="connsiteY6" fmla="*/ 701320 h 701320"/>
              <a:gd name="connsiteX7" fmla="*/ 0 w 701320"/>
              <a:gd name="connsiteY7" fmla="*/ 385726 h 70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320" h="701320">
                <a:moveTo>
                  <a:pt x="0" y="385726"/>
                </a:moveTo>
                <a:lnTo>
                  <a:pt x="157797" y="385726"/>
                </a:lnTo>
                <a:lnTo>
                  <a:pt x="157797" y="0"/>
                </a:lnTo>
                <a:lnTo>
                  <a:pt x="543523" y="0"/>
                </a:lnTo>
                <a:lnTo>
                  <a:pt x="543523" y="385726"/>
                </a:lnTo>
                <a:lnTo>
                  <a:pt x="701320" y="385726"/>
                </a:lnTo>
                <a:lnTo>
                  <a:pt x="350660" y="701320"/>
                </a:lnTo>
                <a:lnTo>
                  <a:pt x="0" y="385726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fillRef>
          <a:effectRef idx="0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7167" tIns="39370" rIns="197167" bIns="212947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AFDE091-C8DB-4FBD-9767-636A8B297F58}"/>
              </a:ext>
            </a:extLst>
          </p:cNvPr>
          <p:cNvSpPr txBox="1"/>
          <p:nvPr/>
        </p:nvSpPr>
        <p:spPr>
          <a:xfrm>
            <a:off x="838200" y="287201"/>
            <a:ext cx="8222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Karte nach Norden ausrichten</a:t>
            </a:r>
          </a:p>
          <a:p>
            <a:endParaRPr lang="de-DE" sz="600" dirty="0"/>
          </a:p>
          <a:p>
            <a:r>
              <a:rPr lang="de-DE" sz="1600" dirty="0"/>
              <a:t>Der obere Kartenrand ist Norden. – Mit dem Kompass Norden finden. Oder die Karte anhand von Flussläufen, Waldränder oder Strassen ausrichten.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F9F0451-098A-4D70-AA1F-83034190B235}"/>
              </a:ext>
            </a:extLst>
          </p:cNvPr>
          <p:cNvSpPr txBox="1"/>
          <p:nvPr/>
        </p:nvSpPr>
        <p:spPr>
          <a:xfrm>
            <a:off x="1542745" y="1599782"/>
            <a:ext cx="8222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Standort bestimmen</a:t>
            </a:r>
          </a:p>
          <a:p>
            <a:endParaRPr lang="de-DE" sz="500" dirty="0"/>
          </a:p>
          <a:p>
            <a:r>
              <a:rPr lang="de-DE" sz="1600" dirty="0"/>
              <a:t>In der näheren Umgebung markante Punkte suchen (z. B. Kirchturm, Brücken, </a:t>
            </a:r>
            <a:r>
              <a:rPr lang="de-DE" sz="1600" dirty="0" err="1"/>
              <a:t>Strassen</a:t>
            </a:r>
            <a:r>
              <a:rPr lang="de-DE" sz="1600" dirty="0"/>
              <a:t>-kreuzungen, </a:t>
            </a:r>
            <a:r>
              <a:rPr lang="de-DE" sz="1600" dirty="0" err="1"/>
              <a:t>grosse</a:t>
            </a:r>
            <a:r>
              <a:rPr lang="de-DE" sz="1600" dirty="0"/>
              <a:t> Gebäude) und diese der Karte zuordnen.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3DE714E-E27E-4D66-949C-0082837FF7B1}"/>
              </a:ext>
            </a:extLst>
          </p:cNvPr>
          <p:cNvSpPr txBox="1"/>
          <p:nvPr/>
        </p:nvSpPr>
        <p:spPr>
          <a:xfrm>
            <a:off x="2236774" y="2843023"/>
            <a:ext cx="82226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Daumengriff</a:t>
            </a:r>
          </a:p>
          <a:p>
            <a:endParaRPr lang="de-DE" sz="500" dirty="0"/>
          </a:p>
          <a:p>
            <a:r>
              <a:rPr lang="de-DE" sz="1600" dirty="0"/>
              <a:t>Man faltet die Karte auf einen handlichen Ausschnitt. Der Daumen  auf dem jeweiligen Standort erleichtert das Kartenlesen erheblich.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09F91C5-BC32-41E9-B6FA-B7E14CA03B8C}"/>
              </a:ext>
            </a:extLst>
          </p:cNvPr>
          <p:cNvSpPr txBox="1"/>
          <p:nvPr/>
        </p:nvSpPr>
        <p:spPr>
          <a:xfrm>
            <a:off x="2941319" y="4121032"/>
            <a:ext cx="82226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Gefahren vermindern und richtig reagieren</a:t>
            </a:r>
          </a:p>
          <a:p>
            <a:endParaRPr lang="de-DE" sz="500" dirty="0"/>
          </a:p>
          <a:p>
            <a:r>
              <a:rPr lang="de-DE" sz="1600" dirty="0"/>
              <a:t>Das Wandern in den Bergen und in unwegsamem Gelände birgt Gefahren. Eine gute Vorbereitung und ein defensives Verhalten unterwegs sind wichtig, um Unfälle zu vermeiden.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5E006437-FC3E-494A-AA8E-FDC71B0B413B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EA"/>
              </a:clrFrom>
              <a:clrTo>
                <a:srgbClr val="FFFFE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994" t="9521" r="8348" b="16437"/>
          <a:stretch/>
        </p:blipFill>
        <p:spPr>
          <a:xfrm>
            <a:off x="938361" y="2782040"/>
            <a:ext cx="1208767" cy="14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25" grpId="0"/>
      <p:bldP spid="27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A8766CF-CCA8-4F58-AF3C-BF1F977ED9BE}"/>
  <p:tag name="ISPRING_PROJECT_VERSION" val="9.3"/>
  <p:tag name="ISPRING_PROJECT_FOLDER_UPDATED" val="1"/>
  <p:tag name="ISPRING_FIRST_PUBLISH" val="1"/>
  <p:tag name="ISPRING_LMS_API_VERSION" val="Experience API"/>
  <p:tag name="ISPRING_ULTRA_SCORM_COURSE_ID" val="5FD344E4-A1C8-4B5C-B8F4-6016032B2813"/>
  <p:tag name="ISPRING_CMI5_LAUNCH_METHOD" val="any window"/>
  <p:tag name="ISPRINGCLOUDFOLDERID" val="1"/>
  <p:tag name="ISPRING_SCORM_RATE_SLIDES" val="0"/>
  <p:tag name="ISPRING_CURRENT_PLAYER_ID" val="universal"/>
  <p:tag name="ISPRING_PRESENTATION_COURSE_TITLE" val="Kartentechnologie_Modul_1_Wie eine Karte"/>
  <p:tag name="ISPRING_SCREEN_RECS_UPDATED" val="E:\Anton\01 kik\Lerneinheiten\SWISSTOPO E_TOOL\Kartentechnologie\Modul 3\Kartentechnologie Modul 3 Tipps_Kartengebrauch\"/>
  <p:tag name="ISPRING_RESOURCE_FOLDER" val="E:\Anton\01 kik\Lerneinheiten\SWISSTOPO E_TOOL\Kartentechnologie\Modul 3\Kartentechnologie Modul 3 Tipps_Kartengebrauch\"/>
  <p:tag name="ISPRING_PRESENTATION_PATH" val="E:\Anton\01 kik\Lerneinheiten\SWISSTOPO E_TOOL\Kartentechnologie\Modul 3\Kartentechnologie Modul 3 Tipps_Kartengebrauch.pptx"/>
  <p:tag name="ISPRING_ULTRA_SCORM_COURCE_TITLE" val="Kartentechnologie_Modul_3_Karten handhaben"/>
  <p:tag name="ISPRING_OUTPUT_FOLDER" val="[[&quot;g\u0312\uFFFD{23CD6EB6-CBFD-44F8-9BAF-5E655E4A6134}&quot;,&quot;E:\\Anton\\01 kik\\Lerneinheiten\\SWISSTOPO E_TOOL\\Kartentechnologie\\Modul 3&quot;]]"/>
  <p:tag name="ISPRING_SCORM_RATE_QUIZZES" val="1"/>
  <p:tag name="ISPRING_SCORM_PASSING_SCORE" val="80.000000"/>
  <p:tag name="ISPRING_PRESENTATION_TITLE" val="Kartentechnologie_Modul_3_Karten handhaben"/>
  <p:tag name="ISPRINGONLINEFOLDERID" val="19"/>
  <p:tag name="ISPRINGONLINEFOLDERPATH" val="Content List/kiknet - kiknet4you"/>
  <p:tag name="ISPRINGONLINEFOLDERDOMAIN" val="https://kikcom-lernzenter-3.ispringlearn.com"/>
  <p:tag name="ISPRING_PUBLISH_SETTINGS" val="{&quot;commonSettings&quot;:{&quot;webSettings&quot;:{&quot;useMobileViewer&quot;:&quot;T_TRU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22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Path&quot;:&quot;Content List/kiknet - kiknet4you&quot;,&quot;onlineDestinationFolderId&quot;:&quot;19&quot;,&quot;onlineDestinationUrl&quot;:&quot;https://kikcom-lernzenter-3.ispringlearn.com&quot;,&quot;uploadSources&quot;:true},&quot;cloudSettings&quot;:{&quot;onlineDestinationFolderId&quot;:&quot;1&quot;},&quot;publishDestination&quot;:&quot;ISPRING_LMS&quot;,&quot;wordSettings&quot;:{&quot;printCopies&quot;:1}}"/>
  <p:tag name="ISPRING_PLAYERS_CUSTOMIZATION_2" val="UEsDBBQAAgAIAHA4Fk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YrZdPcckHomAGAAB9FQAAHQAAAHVuaXZlcnNhbC9jb21tb25fbWVzc2FnZXMubG5npVjLbttGFN0HyD8MCARoAcdJCiQoClvBSBpbjClSISk7cVEQlDWiBuIj4MNOteqHZBn0E7zyTn/SL+mZIfVK7JB0FgY8ku77nnPvzNHbz1FIrnmaiSQ+1l4dvtQIj6+SqYiDY23snjz/XSNZ7sdTP0xifqzFiUbedp4+OQr9OCj8gOP/p08IOYp4luGYdeRpeyZieqyNul6X9s481/LoaOR1x65rmZ5Bu8zQOl3/anH0ovr5A9I9azii5kfPsE4tr6ufap0TkUY8DpMgIb/89ubN51ev3/zaSoszpIbxvZ7XLxuoMV3bMjzoYoZnsg+u1rlgusvsdpLW2DV0k2kd3RxQw20nPLLZuda5HNurL72zWtGxbTPT9RxD7zNPdzzTclU2DOayvtZxBCfR6i7LeEwycTUnU3xwkoQC5+skDLN89TWeioD4ccbn+LCIyCxJ85k/T3FaFmSxuo1jHtc50reGVDc9mzmurfdc3TK1Dovz7GpehNBfxAGRvkxEnvMD4k94Sqb4o0WepGTu52TqZzhls9Wdsiy/HKWrr3A893O0MPGLmfQ+wxf9JILbnMSIKCc8Df1ikh/Wu3hhGhbtq04dMsehpyjROCq1fmMtEjk5F1OeZJvUbJNxQEJ/ik82Eam0LpIslw0HXcJyCI1veDyVgQvnUwrUkVHo/03mPC3inKf17tr0QjdPAS3LcDxm9tefoDk4AocfZMJhokFx9lXZ1GG21rF9eJ0GRRSJRyjwFMhoGPKMhKtbFLqtHwP9dGDgz5XOGLxALbNczPJ2WkYMneY0kQNOmA2QOc6FZQMbp3xS1VD23sjPsht0PuFCoUBWdL8lUH/wZYoa19ZON3sWgNlzd8z1d42ILK+6d5GkKV/k9RrhPFXAqsCOHKCjPVex1C7Opee6bDF/ofzew/mE++mEi1w1zzWwp+Jfk4KcF6EvtdT5Y9Cx2Rt4XXfD9k6Zm4aC4Ir7YEj8MCtxB9gtCwW8g01k0tc9MMVFvmxQjsqK17U+gCC1jsl0s42MdaZ1rLM2Eh+Zo3Xe0ToRk57rp1QVFdy9Js81cc992aBxkZLLIsBQlh0I4kT1JClhIsvs4Bclnx+2M+aw92MgQqfGj6eEKLlY2gskYPCRzQUMz5IQuityrDWOqdZjfQnb92P90juhusH63/fwdHWXzmTQChvbSXQAjG6g+r4QS7A+ICRnwrNq9pl99uEZ8pMVkorW8bR1bG9+PoyxEi37pqtUHOwAaxvAY/yQ3PEjJza5QNC5GlHf5uKn/HB6zKS2bj2iWDdchGW58HVfYMMMCHjo/ryV4jIGXw6zsu0f4+cPancJEJ3AwYznSzmSdxllx8eHXNyy5mP9uq+WP+1UWfUGHjnl7GPY0QB39nzoi7C52EAa7eogznOONKRBG5u6eQLBfgKezptLmVYleIZxLMcZuitSY1gtYhEpFbZxxBkg8SoKGi+5aBXEOTKwiQIeqAnVXPyCdR3cInCZ4JNMtlGdqKKAujG/Rb9aAg/2B3q2HukYGpupXtu9O/v73jxzddeA/6Z/LYJyG5IbDGqDKXQ1x5oU168w0D0esnVaykG0F91wdQsmQGizChSKShIVEZg+4PPVLXYnxQ9vf8ZaGcz+dre1Wad5g+t7CnSeyHtNRM7XGVfDsyxEeVOoQD3jaS4CABgLdH1ZHEZtLE09avbkqkUnk5Q3WbgrOaBJpsNwnfWyVsJq9UWtEzHW7igCA8HdgM+KJleKSnN5Ze2zEwrt6yaVA7ih/DduKVHwyyQWSN4frZTIlRJMyzbK/jSTXKCef7VWI+PYaCn3oJx/zmsVubS77wIO+iUzm8hVbwZryWYvB66OFn/ozr17Qd25cqM1Z7I1q2s3ftHleeoDeXIGfX/vFhEZJhGORN1bJ6o9Dus9A8aq9qCuS3uDIWCIpdjG75IivapvsV0V6w7rWWMbd88KwWcFlkDQaYgQRPZJ8LCNziG1z0DO6hoJ8vHThZB38yC74eliyYuAt9Gm6o6Klz3XRnL7WhTP/TAHWS/V/V5kbbQ8buLK4F195NF+Xz2eIaehuFpUrTNHQg7UZRizZuc9bS5wN1sWs9Vdgym6NtEbUBPT5H4r9xhRl5312lVrxGZs844mH3nUO4khX2n+++ffOmk13tdEDrIszztUed/A35wy9VB69GLn3fR/UEsDBBQAAgAIAJitl08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mK2XT7LNSQ70BQAA2B4AACcAAAB1bml2ZXJzYWwvZmxhc2hfcHVibGlzaGluZ19zZXR0aW5ncy54bWzlWctS20gU3fMVXZrKjmAIjySUTcrBotDED2IrJGFqimpZ11KPWy2XumUHVvMhWabmE1hl5z+ZL5nbli0/gfYQUpnJgjKS7uPcZ98rFV99ijjpQyJZLErWzta2RUC0Y5+JoGS9c0+evrCIVFT4lMcCSpaILfLqaKPYSz3OZNgCpZBUEhQj5GFPlaxQqd5hoTAYDLaY7CX6acxThfLlVjuOCr0EJAgFSaHH6RX+qKseSGsswUAA/kWxGLMdbWwQUswk1WI/5UCYj8gF00ZRfsKpDK1CRubRdjdI4lT4xzGPE5IEXsn65diu7FR2JzSZqAqLQGifyCO8qW+rQ+r7TKOgvMWugYTAghDh7mzvWWTAfBWWrN3tZ1oO0heW5YykZ8ZTLec4Ri8INVYQgaI+VTS7zDQm0IEEwwHySCUpoNC5ezOUCj6p/EZ2y78SNGJtF58Q7auSVXEvm/aJ3bTrx/blu2Y1g2rM4Tpu1TbiaVWdin1Zb7h26/LUrVXXZnLtD+4aTOsiMxZ/1rRbdt21m5evncaaHOagpjx2rexU1+R5b79uOe66murl2rosZ6eNuhnP6cczu1l16m8u3Uaj6jpnU65RDs9ka7Ewn/hFLJA4TWbTW4Vp5AnKODabhRyXoLBdcZoE4MYnDKuxQ7kEi/zRg+BtSjlTV7pCsat1AXpl2YO2aurqK1m6oqypuEwgAsOSzGt7/2Ve2s9fzJleyLRPzVqJspg3u7MwVvF3Rr+zvZ/Df7l3N/xbgBb7zIe4TpNk1LKWDbgXwrNpd9zZPTi4G8Ut2opUKdoOsZWqSSecvTOhYho/bSvWxz4NC1g7KeettNeLEzVtprM3cxC3iCl2YjGXf/qaeDH387hB5IFfpxHMHECtLhMnSLljkQ5WCseINnogSIsKPPSYwii3cwEy9aRianTYnYypywmjnKA8PJWB1FpLUW+HNJFzpZHHRx807aPf6rHCE0v8njk8u3kr8UnMmc6ET8qI/gJYOxRokAcgfBAmPC3FOsqEsAppO1TSlLxJfQZJkEYRMyEvcw6S8OGNbIdmwO2nNaxwE8r34ElgCkxoa8MbtBJd2ME8xEhiqDbJICYtBoSmnQDC4U2CNUU9EK+M/IuM0fCrxIomPpXkbcquJ/HZxH/6OPtoGvSWBDIKOLlO9RiI0xIybT1AiVSAziRPspPWqVfsD09mVGoTOzRM/oWSDOe8YCwirW7zYRr84dekgxqwxkI1I2ATDcscNbEPS1rpmCzZJ1OdQxOs6zsQ/3dGfaera5/0Y86lGn4RPgtQOk08nUxiPnZjj+RhM1F6juw+ROR8woRXyViQx5QCUsF2EwcEp0zFAowmFomZPRepFpRlcCqC3LYRWvwdC+7Hq0M5SZ3vomri0G+QIgNgfFHxrZozdm0q1cWY1fTa2SJRyjQBFrJlXBIkjWZg6vLuDm+EMGzQKHsEjQj09EUaUHQyivBw9WBKoo4ARlomZflwG1iWiVpyAN5IchMYqujEPICJVUZqtnee7e7tHzx/8fJwq/D3n389vZNpPMGecYoQxiPs8Z17jzHnwo51D98tu4wZ18JGcw/TrXuNMd+6MO/YcYw5V2w6xryL+44x49LWcw/nHbvPEi+2sAgHWfCX4rl6DTZgdzTo8rHrnDvuxxUCRqWwPDEWC3qaXT3cjlaNH3W2belzFxcoTzBsK4cm7eENMAFk+HnUzARiiiI8QxB2AJ3UdITVQsi5XldMqJ36abnqmlBi4J0Lu250CL5rDj8fvzGaRm2sm6YJ5a9lI5S2YwSxYYTuLBl+yd+KzQzBRkhonwUZI8PRDKOCJ1M7RImiq77bYfGQ1m1U6t+46z9aN/xvdLQHr+tZS3zEjvZomftzHDmPGZ//sdt/7NdYP9WbpibI7D24EXWNJl3Eg2OMHEDSvYY0MGohlRiPWSODy+IaWGD4jgFwu04Mib9ZOc3XQ8uuOa8b1cpPcGD8oB7MrvLPPHPfdfLvDfMfQvWTiAkWoVs5ztb519Oj/b3tYmH1o40NlDb/Nfpo4x9QSwMEFAACAAgAmK2XTwrlS3R0AwAA+AsAACEAAAB1bml2ZXJzYWwvZmxhc2hfc2tpbl9zZXR0aW5ncy54bWyNVlFv2jAQfi6/ArF3WCkbrZRGoi1I1VhbrYx3JznAwrEj26Hj3+/sxMGBAEmEFN99n32++3wmUFvKuzuQigr+2Bv2ws5NEOdSAtcLSDNGNHQjouA1eezN/s7nvYFFCCbkJ2hN+VqhobR0KaJikWaE7+diLfoRibdrKXKe9MJvszvzBgMLPSJt9hlIRvkWcT+G908vs2Yco0q/akj7KxJDX2DgSJjeTofTYRtCJkEpMME8vEyGk59XOIxEwNwqo/HofjRpxTgsM7NPK9KOKqotaTwc341HzSRMLWLreb2wRiayPGtfhkyKtYn9iDE27xUGEyRBNSD85cG8V+CorL1Z5Eq9NfzTV3If5VoL3o8F1yjaPhcyJQw5K/u04pQVbsGwKqqWwMijpAXBKSgaJ/G5xJA11LMeQ3KbnKsTZg9kHX8p+kI1fjJJM1AxmmAcQiY2Yvhu3gO0/PJOfmByKAX7MCvUOoLRc8Qg1DKHYOBGxqM24us913jcIVwRptDtmxzkAzf5QXLlpqjbHOoPfFGeeJDS4PxLwfIUnosoPVjd7tDPz0+2bn5cla0KTMKuNHmRHYwO94b5PsF5Rof7NEl/52x/Aj72GIY7Qk/EFu9Com8C4AS/XXbcyLrM9HPTeJS3XmmwgFQkEFo9LGgKpjLBwNpMEIOjKAJOdnRNNN4ivw0m2tvQVTA4chQaapRMoKlmcCqkWORSYRDoXJabK6vT4DGE4uipiZ7DSjts3ehSb24pv9Z2fFm95URFkopBV+P19dhLidyCXAjBVK9bUrCF4Qz21jyGm1sCuw/IV74SbQhcaPBntnE3IkVxlFphidYk3qQYSXPUVeps7RprFJTrndaO52kEcor1puCEVrcZ1IauNwx/eknhC5I6/IzT8PQGp+KEVhr2DLbCQGS8cfouBsae5kxTBjtwDcEzmE2e2U6gUNKnezS6qWvNs1wVWtk7DkrwUXXHCXyJ8Yh6D/Idl3WsSaTsZg79wHXgw4xeTy57mtGg387s2MrEnxCdDbnCgnh5I7kWn5pIXU53GNuNkh1MOE1t60Czt2yDxzCYEFmZAetyiTyxu8XNZVJNpBy8wdNMMG0xHDYRrKfeFRd41sKVBPA7ojV2qj79C/aRIDJ5qwC1xt3gNlzcGV5ktrliU04zHQw8ky1FlXX8xv/7YafzH1BLAwQUAAIACACYrZdPDj++fO8FAABiHgAAJgAAAHVuaXZlcnNhbC9odG1sX3B1Ymxpc2hpbmdfc2V0dGluZ3MueG1s5VnLUttIFN3zFV2ayo5gCAlJKJuUY4tCE79iKyRhaopqSddSj1stl7plAqv5kCxT8wmssvOfzJfMbcs2fgHt4ZHKzIIyat/HuX3fVvHNl5iTAaSSJaJk7WxtWwSEnwRMhCXrg3v49JVFpKIioDwRULJEYpE3BxvFfuZxJqMOKIWkkqAYIff7qmRFSvX3C4Wzs7MtJvup/jbhmUL5cstP4kI/BQlCQVroc3qOH+q8D9IaSzAQgH9xIsZsBxsbhBRzSfUkyDgQFiBywbRRlB+pmFuFnMqjfi9Mk0wElYQnKUlDr2T9UrGrO9XdCU0uqcpiEPpK5AEe6mO1T4OAaRCUd9gFkAhYGCHane3nFjljgYpK1u72My0H6QvLckbSc9upllNJ8BKEGiuIQdGAKpo/5hpT6EKK3gB5oNIMUOjc2Qylgi9qepAfBeeCxsx38Ruir6pkVd3Ttn1ot+1GxT790K7lUI05XMet2UY8nZpTtU8bTdfunB659draTK79yV2DaV1kxuJbbbtjN1y7ffrWaa7JYQ7qiseul53amjwf7bcdx11XU6NcX5elddRsmPEcfW7Z7ZrTeHfqNps112ldcY1ieCZai4X5wC9igiRZOhveKspiT1DGsdYsxLgEhdWK0zQENzlkmI1dyiVY5I8+hO8zypk61xmKRa0H0C/LPviqrbOvZOmMsq7E5QIRGKbkNLdfvJ6m9stXc6YXcu1XZq1EWZzWulaUqOSR0e9sv5jCf/38ZvjXAC0OWABJg6bpqGQtG3ArhGdX1XFnd2/vZhTXaCtSpagfYSlVk0o4ezKhYho/9RUbYJ2GBazdjPNO1u8nqboqprOHUxDXiCl2EzEXf/qZeAkPpn6D2IOgQWPMgtahsEgXU4OjC5t9EKRDBTY5ptCt/pRDZp5UTI2a2+GYupwyygk2MOzCQOqdJTf7EU3lXC5MHaI7i3/wWyNR2KLE7/kN54fXEh8mnGnXf1FG9CfA/EigQR6ACECY8HQU6yoTwhpkfqSkKXmbBgzSMItjZkJe5hwk4cNL6UdmwO2ndUxpE8qP4ElgCkxo68NLtBKvsIuBh55EV22Ss4R0GBCadUOIhpcpJhH1QLwxul9kjIffJaYwCagk7zN2MfHPJv4zwGFH0+BtSSAjh5OLTI99nGqmrTsokQrwMsmTvLU6jar96cmMSm1il0bpv1CS45wXjEmk1W3eTUMw/J52UQPmWKRmBGyiYflFTezDGVJpnyzZJzMdQxOs618g/u+MCk1P5z4ZJJxLNfwmAhaidJp6OpjEvO/GNzJ1m4nSY2QPICbHEyZ8SseCPKYUkCqWmyQkOFYqFqI3MUnM7DnJtKA8gjMRTm0bocXPseBBstqVk9B5FFWTC72HEDkDxhcVX6s5Z9emUp2MeU6vHS0SpVwFwEK0jFOCZPEMTJ3eveGlEIYFGmWPoBGBN32ShRQvGUV4uGswJVFHCCMtk7S8uw0sj0QtOQRvJLkNDFV0Ex7CxCojNds7z3afv9h7+er1/lbh7z//enoj03hkbXGKEMYza+XGRceYc2GpuoXvmuXFjGthhbmF6dpFxphvXZg3LDXGnCtWG2PexQXHmHFpzbmF84ZlZ4kXS1iMkysES/5cvfcasDsadLniOseO+3mFgFEqLE+MxYIeX1dPs6PdYmGY9X7cNNvRnRZ3JE8wLCT7JgXhHTABZPh1VL4EYopj7BoIO4RuZjq0aiHkWG8kJtRO46hcc00o0dXOid0wansf2sOvlXdG86eNmdI2ofy1bITSdowgNo3QtdLht+kPXzNjrxESOmBhzshwGEOvYC/yI5QoeurR2sNdirVRct9znX+w+vdz1LCVGzm7sYjlZe8Ba9iDxepP3FZ+nEv+wze9MvjlqhZOOhAzzfRIvfx/9eNRG2T+W7YRdZ2mPcSDc4o8g7R3AVloVDGqCfZRI4PL4gJYaPizAeDCnBoS31sqzedCx647b5u16oMmBTPLip+iEt3v9eVP0/c0cy9mpi8M5t9kbuD5/Hvhg41/AFBLAwQUAAIACACYrZdPg2Em7L8BAAB6BgAAHwAAAHVuaXZlcnNhbC9odG1sX3NraW5fc2V0dGluZ3MuanONlFFPwjAQx9/5FGS+GqIDnfiGARITHkzkzfjQdcdY6HpNWyZo/O6uQ6Tbbkj7sv732/961/W+ev1yBDzoP/a/qudq/VJfVxo4zeotXNd10aHnTg+MyBJYZjmITELQQIrjp3/y94mgjANZmcb7V2drPL8A3ZsVE8bHFWGhCc0QWkFoH4S2owJ/1jL7zeqQkVfmeGstygFHaUHagUSds4oJrlbV8BNswFiA/gddMQ4107vwIU46yZPjKI4SPvY5jrlicr/AFAcx45tU41YmB3o+dNOn13sFujzwzV/Yp+ncB0Rm7LOFvBl4djsLZ2E3qTQYA79xx9NJOLknYcFiEH5C0ehhNDmD1ozn1ThDF5nJ7JGOwmgYjXxasRRaVeKQ3CbDOiZLr1Y1W8EPnIWd9ZJhNUKwPeiWVfvHUKi26oIDVBpTV5E2GrlJogJZksn0wE3HbpKc26yz7fo3qo4xiFEnx9ODGzd9plGMSVC7Zti4Zmvi1uZdzeWCzmDJy20aURdUXxCUSMVFQlPUxwW5GdvsNG79VqbN9Ab0ElGUzdMdCpiymYB+lit0ArOW8XVeamU6736jIHfOL86xsc3e9w9QSwMEFAACAAgAmK2XT5QTsyJpAAAAbgAAABwAAAB1bml2ZXJzYWwvbG9jYWxfc2V0dGluZ3MueG1sDcwxDoMwDEDRnVNY3int1oHAxlaW0gNYxEWRHBuRgOD2ZPvD02/7MwocvKVg6vD1eCKwzuaDLg5/01C/EVIm9SSm7FANoe+qVmwm+XLOBSZYhS7eJo4lMo8Uixx2EajhU17/wB6brroBUEsBAgAAFAACAAgAcDgWTzZhWAJHAwAA4QkAABQAAAAAAAAAAQAAAAAAAAAAAHVuaXZlcnNhbC9wbGF5ZXIueG1sUEsBAgAAFAACAAgAmK2XT3HJB6JgBgAAfRUAAB0AAAAAAAAAAQAAAAAAeQMAAHVuaXZlcnNhbC9jb21tb25fbWVzc2FnZXMubG5nUEsBAgAAFAACAAgAmK2XTxUeYBujAAAAfwEAAC4AAAAAAAAAAQAAAAAAFAoAAHVuaXZlcnNhbC9wbGF5YmFja19hbmRfbmF2aWdhdGlvbl9zZXR0aW5ncy54bWxQSwECAAAUAAIACACYrZdPss1JDvQFAADYHgAAJwAAAAAAAAABAAAAAAADCwAAdW5pdmVyc2FsL2ZsYXNoX3B1Ymxpc2hpbmdfc2V0dGluZ3MueG1sUEsBAgAAFAACAAgAmK2XTwrlS3R0AwAA+AsAACEAAAAAAAAAAQAAAAAAPBEAAHVuaXZlcnNhbC9mbGFzaF9za2luX3NldHRpbmdzLnhtbFBLAQIAABQAAgAIAJitl08OP7587wUAAGIeAAAmAAAAAAAAAAEAAAAAAO8UAAB1bml2ZXJzYWwvaHRtbF9wdWJsaXNoaW5nX3NldHRpbmdzLnhtbFBLAQIAABQAAgAIAJitl0+DYSbsvwEAAHoGAAAfAAAAAAAAAAEAAAAAACIbAAB1bml2ZXJzYWwvaHRtbF9za2luX3NldHRpbmdzLmpzUEsBAgAAFAACAAgAmK2XT5QTsyJpAAAAbgAAABwAAAAAAAAAAQAAAAAAHh0AAHVuaXZlcnNhbC9sb2NhbF9zZXR0aW5ncy54bWxQSwUGAAAAAAgACAB4AgAAwR0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Breitbild</PresentationFormat>
  <Paragraphs>92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</vt:lpstr>
      <vt:lpstr>PowerPoint-Präsentation</vt:lpstr>
      <vt:lpstr>Das Prinzip einer Karte</vt:lpstr>
      <vt:lpstr>Signaturen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Orientierung im Gelände</vt:lpstr>
      <vt:lpstr>PowerPoint-Präsentation</vt:lpstr>
      <vt:lpstr>Kartentechnologie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Kartentechnologie_Modul_3_Karten handhaben</dc:title>
  <dc:creator>Anton Wagner</dc:creator>
  <cp:lastModifiedBy>Anton Wagner</cp:lastModifiedBy>
  <cp:revision>42</cp:revision>
  <dcterms:created xsi:type="dcterms:W3CDTF">2019-10-15T06:54:31Z</dcterms:created>
  <dcterms:modified xsi:type="dcterms:W3CDTF">2020-03-03T16:02:10Z</dcterms:modified>
</cp:coreProperties>
</file>