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8" r:id="rId4"/>
    <p:sldId id="260" r:id="rId5"/>
    <p:sldId id="262" r:id="rId6"/>
    <p:sldId id="261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3" autoAdjust="0"/>
    <p:restoredTop sz="94660"/>
  </p:normalViewPr>
  <p:slideViewPr>
    <p:cSldViewPr snapToGrid="0">
      <p:cViewPr varScale="1">
        <p:scale>
          <a:sx n="79" d="100"/>
          <a:sy n="79" d="100"/>
        </p:scale>
        <p:origin x="5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22890F-6062-47BB-AAF9-218A180485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1DC951B-5347-4EFB-8089-B6455C844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5BAC91-21B7-4EE3-A270-60A35D44B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D5EE-80D1-40CE-9B7C-16E30412A241}" type="datetimeFigureOut">
              <a:rPr lang="de-CH" smtClean="0"/>
              <a:t>21.12.2023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E56134-179A-4EE3-A6BD-4796A8B62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3CF9A9-BD5F-4393-AE01-F1B052D7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7C7DC-0521-40ED-9074-2BA2B185EA4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32116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3E5EFF-9D5B-470A-9E6A-D1E98D32F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B7C6F53-87B8-4D3A-9B71-BBA41850A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38DABC7-6089-4587-834F-63AA91A07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D5EE-80D1-40CE-9B7C-16E30412A241}" type="datetimeFigureOut">
              <a:rPr lang="de-CH" smtClean="0"/>
              <a:t>21.12.2023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0F200D-AD62-42FD-A36C-764BFEAFD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D116C0-04B9-4096-91AB-7D52C030D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7C7DC-0521-40ED-9074-2BA2B185EA4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36866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E17040E-2313-411C-8857-CF38777D58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E7722E5-EB65-4C28-BA25-33AAC3402F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62391B7-AF9F-4873-B22C-5A70A5935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D5EE-80D1-40CE-9B7C-16E30412A241}" type="datetimeFigureOut">
              <a:rPr lang="de-CH" smtClean="0"/>
              <a:t>21.12.2023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644BBEF-9B0A-4FAE-B4F2-C74800504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654F7D-78EF-409B-AD77-BA8B3C7F7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7C7DC-0521-40ED-9074-2BA2B185EA4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68712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E2438-3ED3-4829-B1DD-A5CE46B65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9D6DF1-A68E-4B74-97F3-430509361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13C4F0-FEC2-438A-95EB-8AD031185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D5EE-80D1-40CE-9B7C-16E30412A241}" type="datetimeFigureOut">
              <a:rPr lang="de-CH" smtClean="0"/>
              <a:t>21.12.2023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57E344-CB43-46EB-8DBB-09136CB4C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3D2006-9A7D-47A6-911B-7B86A84B0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7C7DC-0521-40ED-9074-2BA2B185EA4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5000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864A7B-3FE4-4BBA-B9E6-86980A4BA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89FB49-EC0A-4938-8EEA-15757343F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BCC6594-A893-41D8-A1D1-9A313B5A5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D5EE-80D1-40CE-9B7C-16E30412A241}" type="datetimeFigureOut">
              <a:rPr lang="de-CH" smtClean="0"/>
              <a:t>21.12.2023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6086501-6F43-4D4E-959C-51D0E3245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8EA2CA-4D82-4EF1-AC50-A857377C7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7C7DC-0521-40ED-9074-2BA2B185EA4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2082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3287AE-7E9D-4C76-99EA-D5A5A4D28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8740C1-1631-4770-9411-2864A3F5CE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328345C-2918-44D1-9E3F-8F439F7C7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654E92F-561A-43D3-AA5C-25740251F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D5EE-80D1-40CE-9B7C-16E30412A241}" type="datetimeFigureOut">
              <a:rPr lang="de-CH" smtClean="0"/>
              <a:t>21.12.2023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59AEA63-E1EF-4D51-BE3F-B6DCADEFA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143F3F9-8B23-4622-8D7F-64B889215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7C7DC-0521-40ED-9074-2BA2B185EA4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12092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E263F2-10CB-49EC-A4AA-95C41A13B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14489AB-4B67-49E1-969D-DC05F6D75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28B4FA8-FB85-4BF9-9374-8BA0630C6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29C258F-7499-4371-A572-A94C773353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14D0AAE-6CE3-4D12-8661-8D742EDF57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ADD5F57-755E-433E-87AB-A21F0064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D5EE-80D1-40CE-9B7C-16E30412A241}" type="datetimeFigureOut">
              <a:rPr lang="de-CH" smtClean="0"/>
              <a:t>21.12.2023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75B3C4F-49A4-4F1D-97DB-22B6841D9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DC359C0-FF25-4D53-88D8-6FEAC7F32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7C7DC-0521-40ED-9074-2BA2B185EA4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64959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0056B4-FFB6-474D-9B5F-875CCEF82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C2F90AD-70B4-4F82-8809-A8CD357AD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D5EE-80D1-40CE-9B7C-16E30412A241}" type="datetimeFigureOut">
              <a:rPr lang="de-CH" smtClean="0"/>
              <a:t>21.12.2023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ADA684C-2A75-4887-9FCE-EC556A5C4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B0693AE-3647-4AE8-9FD1-46C66D401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7C7DC-0521-40ED-9074-2BA2B185EA4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53622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A19389C-438F-41F6-8694-6E528AC4F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D5EE-80D1-40CE-9B7C-16E30412A241}" type="datetimeFigureOut">
              <a:rPr lang="de-CH" smtClean="0"/>
              <a:t>21.12.2023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B5F3191-B119-4603-9149-B9FA56F20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5452FEF-4B98-42E6-AC3D-4A8A819C6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7C7DC-0521-40ED-9074-2BA2B185EA4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4233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D13FA1-B041-40BE-B520-33AE35F63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0D6154-007D-4ED9-BD28-542FF063F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14ECE8-DE56-4A9C-987A-072FFFA99D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81326F9-88BD-4014-9377-48D4A2246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D5EE-80D1-40CE-9B7C-16E30412A241}" type="datetimeFigureOut">
              <a:rPr lang="de-CH" smtClean="0"/>
              <a:t>21.12.2023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118762-5AB6-4992-81A3-8E94FD9FD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66E459-0FE5-4A42-8EAE-DCD5F36E6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7C7DC-0521-40ED-9074-2BA2B185EA4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13296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080E0A-044B-49D4-87C1-C225E3F9F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ACB1306-6DCA-43D8-9861-A8B5749059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8401F1-98C5-49DF-85A7-A8CAF470C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9468270-5FB1-45BE-98B6-5B2A21EC3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D5EE-80D1-40CE-9B7C-16E30412A241}" type="datetimeFigureOut">
              <a:rPr lang="de-CH" smtClean="0"/>
              <a:t>21.12.2023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45CF964-9DA6-469A-85FC-1E5BA8A03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24B7CEE-5980-4F45-9778-7F408763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7C7DC-0521-40ED-9074-2BA2B185EA4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27617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93E2135-A494-443A-893B-A7D92DF57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D015DE-2489-4951-A06A-0F82BAD3C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1C8E90-9EB6-489A-9345-1FA48C8FA6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0D5EE-80D1-40CE-9B7C-16E30412A241}" type="datetimeFigureOut">
              <a:rPr lang="de-CH" smtClean="0"/>
              <a:t>21.12.2023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0E22B4-C5A8-494A-9F4A-C9E1995701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543FC3-5E39-4BAB-ABFB-21E3C571DA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7C7DC-0521-40ED-9074-2BA2B185EA4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6382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" Target="slide4.xml"/><Relationship Id="rId7" Type="http://schemas.openxmlformats.org/officeDocument/2006/relationships/slide" Target="slide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3.xml"/><Relationship Id="rId4" Type="http://schemas.openxmlformats.org/officeDocument/2006/relationships/image" Target="../media/image5.png"/><Relationship Id="rId9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I_zj2g9YGo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swisstopo.admin.ch/de/home.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map.geo.admin.ch/?layers=ch.swisstopo.swissnames3d&amp;lon=8.24528&amp;lat=46.04722&amp;elevation=87928&amp;heading=360.000&amp;pitch=-44.188" TargetMode="External"/><Relationship Id="rId7" Type="http://schemas.openxmlformats.org/officeDocument/2006/relationships/hyperlink" Target="https://www.swisstopo.admin.ch/de/karten-daten-online/karten-geodaten-online/zeitreise.html" TargetMode="External"/><Relationship Id="rId2" Type="http://schemas.openxmlformats.org/officeDocument/2006/relationships/hyperlink" Target="https://www.swisstopo.admin.ch/de/karten-daten-online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www.swisstopo.admin.ch/de/karten-daten-online/karten-geodaten-online/swisstopo-app.html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16A5FD7-CA5F-4013-A7C8-133FC63E3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4969"/>
            <a:ext cx="12192000" cy="6428062"/>
          </a:xfrm>
          <a:prstGeom prst="rect">
            <a:avLst/>
          </a:prstGeom>
        </p:spPr>
      </p:pic>
      <p:sp>
        <p:nvSpPr>
          <p:cNvPr id="2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BA90F1-C286-48F3-9F2F-3A882104C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de-CH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Wie eine Karte entsteht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iobhanD_-_Good_Night">
            <a:hlinkClick r:id="" action="ppaction://media"/>
            <a:extLst>
              <a:ext uri="{FF2B5EF4-FFF2-40B4-BE49-F238E27FC236}">
                <a16:creationId xmlns:a16="http://schemas.microsoft.com/office/drawing/2014/main" id="{3BBDFABA-E9E3-4862-AFB3-0335BEA62A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4986.35"/>
                  <p14:fade out="1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6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61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846799B0-AEEF-C1CC-A476-314EFFD34C3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88951" cy="1386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CH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Übersicht</a:t>
            </a:r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5" name="Folienzoom 4">
                <a:extLst>
                  <a:ext uri="{FF2B5EF4-FFF2-40B4-BE49-F238E27FC236}">
                    <a16:creationId xmlns:a16="http://schemas.microsoft.com/office/drawing/2014/main" id="{1FE6A544-120F-5A1D-713E-C707EB78658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32340353"/>
                  </p:ext>
                </p:extLst>
              </p:nvPr>
            </p:nvGraphicFramePr>
            <p:xfrm>
              <a:off x="1216325" y="1779376"/>
              <a:ext cx="3735591" cy="2101270"/>
            </p:xfrm>
            <a:graphic>
              <a:graphicData uri="http://schemas.microsoft.com/office/powerpoint/2016/slidezoom">
                <pslz:sldZm>
                  <pslz:sldZmObj sldId="260" cId="28698057">
                    <pslz:zmPr id="{747B84E9-0E56-4D4F-89CD-6464CF4DA5D2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735591" cy="2101270"/>
                        </a:xfrm>
                        <a:prstGeom prst="rect">
                          <a:avLst/>
                        </a:prstGeom>
                        <a:ln w="12700">
                          <a:solidFill>
                            <a:srgbClr val="C00000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" name="Folienzoom 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FE6A544-120F-5A1D-713E-C707EB7865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16325" y="1779376"/>
                <a:ext cx="3735591" cy="2101270"/>
              </a:xfrm>
              <a:prstGeom prst="rect">
                <a:avLst/>
              </a:prstGeom>
              <a:ln w="12700">
                <a:solidFill>
                  <a:srgbClr val="C00000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6" name="Folienzoom 5">
                <a:extLst>
                  <a:ext uri="{FF2B5EF4-FFF2-40B4-BE49-F238E27FC236}">
                    <a16:creationId xmlns:a16="http://schemas.microsoft.com/office/drawing/2014/main" id="{C703D2D0-DB45-5677-1EF2-55F0592A7B8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46701880"/>
                  </p:ext>
                </p:extLst>
              </p:nvPr>
            </p:nvGraphicFramePr>
            <p:xfrm>
              <a:off x="6819712" y="1779376"/>
              <a:ext cx="3735592" cy="2101270"/>
            </p:xfrm>
            <a:graphic>
              <a:graphicData uri="http://schemas.microsoft.com/office/powerpoint/2016/slidezoom">
                <pslz:sldZm>
                  <pslz:sldZmObj sldId="258" cId="3335234360">
                    <pslz:zmPr id="{6B9DDF7E-211C-4D08-9AA1-FEE487716E92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735592" cy="2101270"/>
                        </a:xfrm>
                        <a:prstGeom prst="rect">
                          <a:avLst/>
                        </a:prstGeom>
                        <a:ln w="12700">
                          <a:solidFill>
                            <a:srgbClr val="C00000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6" name="Folienzoom 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C703D2D0-DB45-5677-1EF2-55F0592A7B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19712" y="1779376"/>
                <a:ext cx="3735592" cy="2101270"/>
              </a:xfrm>
              <a:prstGeom prst="rect">
                <a:avLst/>
              </a:prstGeom>
              <a:ln w="12700">
                <a:solidFill>
                  <a:srgbClr val="C00000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7" name="Folienzoom 6">
                <a:extLst>
                  <a:ext uri="{FF2B5EF4-FFF2-40B4-BE49-F238E27FC236}">
                    <a16:creationId xmlns:a16="http://schemas.microsoft.com/office/drawing/2014/main" id="{C913B4DE-C300-C23F-053A-A80BEE666BE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69451290"/>
                  </p:ext>
                </p:extLst>
              </p:nvPr>
            </p:nvGraphicFramePr>
            <p:xfrm>
              <a:off x="1216324" y="4318688"/>
              <a:ext cx="3735591" cy="2101270"/>
            </p:xfrm>
            <a:graphic>
              <a:graphicData uri="http://schemas.microsoft.com/office/powerpoint/2016/slidezoom">
                <pslz:sldZm>
                  <pslz:sldZmObj sldId="262" cId="2081211898">
                    <pslz:zmPr id="{E81125CE-B3E1-42BB-8818-34AE52CCFC33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735591" cy="2101270"/>
                        </a:xfrm>
                        <a:prstGeom prst="rect">
                          <a:avLst/>
                        </a:prstGeom>
                        <a:ln w="12700">
                          <a:solidFill>
                            <a:srgbClr val="C00000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7" name="Folienzoom 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C913B4DE-C300-C23F-053A-A80BEE666B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16324" y="4318688"/>
                <a:ext cx="3735591" cy="2101270"/>
              </a:xfrm>
              <a:prstGeom prst="rect">
                <a:avLst/>
              </a:prstGeom>
              <a:ln w="12700">
                <a:solidFill>
                  <a:srgbClr val="C00000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8" name="Folienzoom 7">
                <a:extLst>
                  <a:ext uri="{FF2B5EF4-FFF2-40B4-BE49-F238E27FC236}">
                    <a16:creationId xmlns:a16="http://schemas.microsoft.com/office/drawing/2014/main" id="{871ACC90-C22F-ED35-7E1D-9A39A025293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81835976"/>
                  </p:ext>
                </p:extLst>
              </p:nvPr>
            </p:nvGraphicFramePr>
            <p:xfrm>
              <a:off x="6819713" y="4318688"/>
              <a:ext cx="3735591" cy="2101270"/>
            </p:xfrm>
            <a:graphic>
              <a:graphicData uri="http://schemas.microsoft.com/office/powerpoint/2016/slidezoom">
                <pslz:sldZm>
                  <pslz:sldZmObj sldId="261" cId="1332010235">
                    <pslz:zmPr id="{C8B2BD25-9634-4E74-8314-0F300C23CC05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735591" cy="2101270"/>
                        </a:xfrm>
                        <a:prstGeom prst="rect">
                          <a:avLst/>
                        </a:prstGeom>
                        <a:ln w="12700">
                          <a:solidFill>
                            <a:srgbClr val="C00000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8" name="Folienzoom 7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871ACC90-C22F-ED35-7E1D-9A39A02529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19713" y="4318688"/>
                <a:ext cx="3735591" cy="2101270"/>
              </a:xfrm>
              <a:prstGeom prst="rect">
                <a:avLst/>
              </a:prstGeom>
              <a:ln w="12700">
                <a:solidFill>
                  <a:srgbClr val="C00000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782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E229AB-51F9-4E68-BB8D-942019852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de-CH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 neue Landeskarte der Schweiz -</a:t>
            </a:r>
            <a:br>
              <a:rPr lang="de-CH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CH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Wie sie hergestellt wird</a:t>
            </a:r>
          </a:p>
        </p:txBody>
      </p:sp>
      <p:pic>
        <p:nvPicPr>
          <p:cNvPr id="11" name="Onlinemedien 10" title="Die neue Landeskarte der Schweiz - Wie sie hergestellt wird">
            <a:hlinkClick r:id="" action="ppaction://media"/>
            <a:extLst>
              <a:ext uri="{FF2B5EF4-FFF2-40B4-BE49-F238E27FC236}">
                <a16:creationId xmlns:a16="http://schemas.microsoft.com/office/drawing/2014/main" id="{2661FE7D-0130-4F6E-814B-B86664D69E5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3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0ACD1E-CF1F-416E-90BF-4279C6F41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de-CH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Das Bundesamt für Landestopographie  </a:t>
            </a:r>
            <a:br>
              <a:rPr lang="de-CH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CH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swisstopo</a:t>
            </a:r>
          </a:p>
        </p:txBody>
      </p:sp>
      <p:pic>
        <p:nvPicPr>
          <p:cNvPr id="1026" name="Picture 2">
            <a:hlinkClick r:id="rId2"/>
            <a:extLst>
              <a:ext uri="{FF2B5EF4-FFF2-40B4-BE49-F238E27FC236}">
                <a16:creationId xmlns:a16="http://schemas.microsoft.com/office/drawing/2014/main" id="{3A75A9A8-B3C4-47E4-833E-E8283994B0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74" b="38913"/>
          <a:stretch/>
        </p:blipFill>
        <p:spPr bwMode="auto">
          <a:xfrm>
            <a:off x="3920331" y="5135735"/>
            <a:ext cx="4351338" cy="104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19A04DD-807E-4927-BF88-5AADD8E59878}"/>
              </a:ext>
            </a:extLst>
          </p:cNvPr>
          <p:cNvSpPr txBox="1"/>
          <p:nvPr/>
        </p:nvSpPr>
        <p:spPr>
          <a:xfrm>
            <a:off x="0" y="1963783"/>
            <a:ext cx="121920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dirty="0"/>
              <a:t>Für jedes Land mit einer modernen Infrastruktur ist es wichtig, </a:t>
            </a:r>
            <a:r>
              <a:rPr lang="de-DE" sz="2500" b="1" dirty="0"/>
              <a:t>gute Karten </a:t>
            </a:r>
            <a:r>
              <a:rPr lang="de-DE" sz="2500" dirty="0"/>
              <a:t>zu haben und diese </a:t>
            </a:r>
            <a:r>
              <a:rPr lang="de-DE" sz="2500" dirty="0" err="1"/>
              <a:t>zeitgemäss</a:t>
            </a:r>
            <a:r>
              <a:rPr lang="de-DE" sz="2500" dirty="0"/>
              <a:t> für verschiedene Bedürfnisse nutzen zu können, beispielsweise für die </a:t>
            </a:r>
            <a:r>
              <a:rPr lang="de-DE" sz="2500" b="1" dirty="0"/>
              <a:t>Raumplanung</a:t>
            </a:r>
            <a:r>
              <a:rPr lang="de-DE" sz="2500" dirty="0"/>
              <a:t>, den </a:t>
            </a:r>
            <a:r>
              <a:rPr lang="de-DE" sz="2500" b="1" dirty="0"/>
              <a:t>Umweltschutz</a:t>
            </a:r>
            <a:r>
              <a:rPr lang="de-DE" sz="2500" dirty="0"/>
              <a:t> oder auch die </a:t>
            </a:r>
            <a:r>
              <a:rPr lang="de-DE" sz="2500" b="1" dirty="0"/>
              <a:t>Sicherheit</a:t>
            </a:r>
            <a:r>
              <a:rPr lang="de-DE" sz="2500" dirty="0"/>
              <a:t>. </a:t>
            </a:r>
          </a:p>
          <a:p>
            <a:endParaRPr lang="de-DE" sz="2500" dirty="0"/>
          </a:p>
          <a:p>
            <a:r>
              <a:rPr lang="de-DE" sz="2500" dirty="0"/>
              <a:t>Dafür sorgt das </a:t>
            </a:r>
            <a:r>
              <a:rPr lang="de-DE" sz="2500" b="1" dirty="0"/>
              <a:t>Bundesamt für Landestopographie swisstopo</a:t>
            </a:r>
            <a:r>
              <a:rPr lang="de-DE" sz="2500" dirty="0"/>
              <a:t>.</a:t>
            </a:r>
          </a:p>
          <a:p>
            <a:endParaRPr lang="de-DE" sz="2500" dirty="0"/>
          </a:p>
          <a:p>
            <a:r>
              <a:rPr lang="de-DE" sz="2500" dirty="0"/>
              <a:t>Wenn du mehr erfahren willst, klicke auf das Symbol unten.</a:t>
            </a:r>
            <a:endParaRPr lang="de-CH" sz="2500" dirty="0"/>
          </a:p>
        </p:txBody>
      </p:sp>
    </p:spTree>
    <p:extLst>
      <p:ext uri="{BB962C8B-B14F-4D97-AF65-F5344CB8AC3E}">
        <p14:creationId xmlns:p14="http://schemas.microsoft.com/office/powerpoint/2010/main" val="28698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0D8A3A-457B-4FB3-860B-7EAD15789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de-CH" b="1" dirty="0"/>
              <a:t>Auswahl an Angeboten </a:t>
            </a:r>
            <a:br>
              <a:rPr lang="de-CH" b="1" dirty="0"/>
            </a:br>
            <a:r>
              <a:rPr lang="de-CH" b="1" dirty="0"/>
              <a:t>von swisstopo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81269F-CDE3-48D8-8450-5B359EB4A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90658"/>
            <a:ext cx="12191999" cy="4351338"/>
          </a:xfrm>
        </p:spPr>
        <p:txBody>
          <a:bodyPr/>
          <a:lstStyle/>
          <a:p>
            <a:pPr marL="0" indent="0" algn="ctr">
              <a:buNone/>
            </a:pPr>
            <a:r>
              <a:rPr lang="de-CH" b="1" dirty="0"/>
              <a:t>Die Schweiz in 3D		swisstopo-App		Zeitreise</a:t>
            </a:r>
          </a:p>
          <a:p>
            <a:pPr marL="0" indent="0" algn="ctr">
              <a:buNone/>
            </a:pPr>
            <a:endParaRPr lang="de-CH" dirty="0"/>
          </a:p>
          <a:p>
            <a:pPr marL="0" indent="0" algn="ctr">
              <a:buNone/>
            </a:pPr>
            <a:endParaRPr lang="de-CH" dirty="0"/>
          </a:p>
          <a:p>
            <a:pPr marL="0" indent="0" algn="ctr">
              <a:buNone/>
            </a:pPr>
            <a:endParaRPr lang="de-CH" dirty="0"/>
          </a:p>
          <a:p>
            <a:pPr marL="0" indent="0" algn="ctr">
              <a:buNone/>
            </a:pPr>
            <a:endParaRPr lang="de-CH" dirty="0"/>
          </a:p>
          <a:p>
            <a:pPr marL="0" indent="0" algn="ctr">
              <a:buNone/>
            </a:pPr>
            <a:r>
              <a:rPr lang="de-CH" dirty="0"/>
              <a:t>Weitere, ebenfalls kostenlose, Inhalte und Kartenwerke unter:</a:t>
            </a:r>
          </a:p>
          <a:p>
            <a:pPr marL="0" indent="0" algn="ctr">
              <a:buNone/>
            </a:pPr>
            <a:r>
              <a:rPr lang="de-CH" dirty="0">
                <a:hlinkClick r:id="rId2"/>
              </a:rPr>
              <a:t>https://www.swisstopo.admin.ch/de/karten-daten-online.html</a:t>
            </a:r>
            <a:r>
              <a:rPr lang="de-CH" dirty="0"/>
              <a:t> </a:t>
            </a:r>
          </a:p>
        </p:txBody>
      </p:sp>
      <p:pic>
        <p:nvPicPr>
          <p:cNvPr id="4" name="Grafik 3">
            <a:hlinkClick r:id="rId3"/>
            <a:extLst>
              <a:ext uri="{FF2B5EF4-FFF2-40B4-BE49-F238E27FC236}">
                <a16:creationId xmlns:a16="http://schemas.microsoft.com/office/drawing/2014/main" id="{0273C320-038A-429B-8A1A-8184EE0BC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054" y="2963290"/>
            <a:ext cx="2768600" cy="1730375"/>
          </a:xfrm>
          <a:prstGeom prst="rect">
            <a:avLst/>
          </a:prstGeom>
        </p:spPr>
      </p:pic>
      <p:pic>
        <p:nvPicPr>
          <p:cNvPr id="5" name="Grafik 4">
            <a:hlinkClick r:id="rId5"/>
            <a:extLst>
              <a:ext uri="{FF2B5EF4-FFF2-40B4-BE49-F238E27FC236}">
                <a16:creationId xmlns:a16="http://schemas.microsoft.com/office/drawing/2014/main" id="{E5AEBD8C-7AA4-4C7E-82D5-797C26E7A7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4241" y="2963287"/>
            <a:ext cx="2778303" cy="1730375"/>
          </a:xfrm>
          <a:prstGeom prst="rect">
            <a:avLst/>
          </a:prstGeom>
        </p:spPr>
      </p:pic>
      <p:pic>
        <p:nvPicPr>
          <p:cNvPr id="6" name="Grafik 5">
            <a:hlinkClick r:id="rId7"/>
            <a:extLst>
              <a:ext uri="{FF2B5EF4-FFF2-40B4-BE49-F238E27FC236}">
                <a16:creationId xmlns:a16="http://schemas.microsoft.com/office/drawing/2014/main" id="{F9111C3D-0CC0-4293-A673-9DA268753D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1132" y="2963288"/>
            <a:ext cx="2795718" cy="173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11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687A31-84E9-476B-8476-409871029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de-CH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Informationen und Zahlen zu swisstopo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D822AC-2119-469A-A43E-97AF80480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>
            <a:normAutofit/>
          </a:bodyPr>
          <a:lstStyle/>
          <a:p>
            <a:pPr marL="358775" indent="-358775">
              <a:buBlip>
                <a:blip r:embed="rId2"/>
              </a:buBlip>
            </a:pPr>
            <a:r>
              <a:rPr lang="de-CH" dirty="0"/>
              <a:t>rund 400 Mitarbeiter*innen, davon 24 Lernende</a:t>
            </a:r>
          </a:p>
          <a:p>
            <a:pPr marL="358775" indent="-358775">
              <a:buBlip>
                <a:blip r:embed="rId2"/>
              </a:buBlip>
            </a:pPr>
            <a:r>
              <a:rPr lang="de-CH" dirty="0"/>
              <a:t>ca. 401`000 verkaufte Karten pro Jahr</a:t>
            </a:r>
          </a:p>
          <a:p>
            <a:pPr marL="358775" indent="-358775">
              <a:buBlip>
                <a:blip r:embed="rId2"/>
              </a:buBlip>
            </a:pPr>
            <a:r>
              <a:rPr lang="de-CH" dirty="0"/>
              <a:t>ca. 1.7 Mio. Downloads der swisstopo-App</a:t>
            </a:r>
          </a:p>
          <a:p>
            <a:pPr marL="358775" indent="-358775">
              <a:buBlip>
                <a:blip r:embed="rId2"/>
              </a:buBlip>
            </a:pPr>
            <a:r>
              <a:rPr lang="de-CH" dirty="0"/>
              <a:t>86.8 % des schweizerischen Gebietes sind digital vermessen</a:t>
            </a:r>
          </a:p>
          <a:p>
            <a:pPr marL="358775" indent="-358775">
              <a:buBlip>
                <a:blip r:embed="rId2"/>
              </a:buBlip>
            </a:pPr>
            <a:r>
              <a:rPr lang="de-CH" dirty="0"/>
              <a:t>27.3 Millionen Zugriffe auf die Homepage(s) von swisstopo pro Jahr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/>
              <a:t>Die Karten und Daten von swisstopo sind gefragt und werden rege genutzt.</a:t>
            </a:r>
          </a:p>
        </p:txBody>
      </p:sp>
      <p:pic>
        <p:nvPicPr>
          <p:cNvPr id="1026" name="Picture 2" descr="swisstopo Mitarbeitende">
            <a:extLst>
              <a:ext uri="{FF2B5EF4-FFF2-40B4-BE49-F238E27FC236}">
                <a16:creationId xmlns:a16="http://schemas.microsoft.com/office/drawing/2014/main" id="{5BBCD962-D0C2-3DD9-DCC4-3EF25299C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921" y="1394700"/>
            <a:ext cx="2700000" cy="1800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01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</Words>
  <Application>Microsoft Office PowerPoint</Application>
  <PresentationFormat>Breitbild</PresentationFormat>
  <Paragraphs>25</Paragraphs>
  <Slides>6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Tahoma</vt:lpstr>
      <vt:lpstr>Office</vt:lpstr>
      <vt:lpstr>Wie eine Karte entsteht</vt:lpstr>
      <vt:lpstr>PowerPoint-Präsentation</vt:lpstr>
      <vt:lpstr>Die neue Landeskarte der Schweiz - Wie sie hergestellt wird</vt:lpstr>
      <vt:lpstr>Das Bundesamt für Landestopographie   swisstopo</vt:lpstr>
      <vt:lpstr>Auswahl an Angeboten  von swisstopo</vt:lpstr>
      <vt:lpstr>Informationen und Zahlen zu swisstopo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 eine Karte entsteht</dc:title>
  <dc:creator>Gregor Jost</dc:creator>
  <cp:lastModifiedBy>Gregor Jost</cp:lastModifiedBy>
  <cp:revision>19</cp:revision>
  <dcterms:created xsi:type="dcterms:W3CDTF">2021-05-28T13:40:13Z</dcterms:created>
  <dcterms:modified xsi:type="dcterms:W3CDTF">2023-12-21T10:28:02Z</dcterms:modified>
</cp:coreProperties>
</file>